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 id="2147483657" r:id="rId3"/>
  </p:sldMasterIdLst>
  <p:notesMasterIdLst>
    <p:notesMasterId r:id="rId70"/>
  </p:notesMasterIdLst>
  <p:sldIdLst>
    <p:sldId id="324" r:id="rId4"/>
    <p:sldId id="410" r:id="rId5"/>
    <p:sldId id="327" r:id="rId6"/>
    <p:sldId id="413" r:id="rId7"/>
    <p:sldId id="326" r:id="rId8"/>
    <p:sldId id="412" r:id="rId9"/>
    <p:sldId id="448" r:id="rId10"/>
    <p:sldId id="414" r:id="rId11"/>
    <p:sldId id="415" r:id="rId12"/>
    <p:sldId id="416" r:id="rId13"/>
    <p:sldId id="417" r:id="rId14"/>
    <p:sldId id="424" r:id="rId15"/>
    <p:sldId id="359" r:id="rId16"/>
    <p:sldId id="421" r:id="rId17"/>
    <p:sldId id="418" r:id="rId18"/>
    <p:sldId id="422" r:id="rId19"/>
    <p:sldId id="419" r:id="rId20"/>
    <p:sldId id="420" r:id="rId21"/>
    <p:sldId id="423" r:id="rId22"/>
    <p:sldId id="425" r:id="rId23"/>
    <p:sldId id="426" r:id="rId24"/>
    <p:sldId id="429" r:id="rId25"/>
    <p:sldId id="458" r:id="rId26"/>
    <p:sldId id="457" r:id="rId27"/>
    <p:sldId id="459" r:id="rId28"/>
    <p:sldId id="460" r:id="rId29"/>
    <p:sldId id="430" r:id="rId30"/>
    <p:sldId id="462" r:id="rId31"/>
    <p:sldId id="461" r:id="rId32"/>
    <p:sldId id="428" r:id="rId33"/>
    <p:sldId id="427" r:id="rId34"/>
    <p:sldId id="431" r:id="rId35"/>
    <p:sldId id="433" r:id="rId36"/>
    <p:sldId id="434" r:id="rId37"/>
    <p:sldId id="436" r:id="rId38"/>
    <p:sldId id="438" r:id="rId39"/>
    <p:sldId id="437" r:id="rId40"/>
    <p:sldId id="439" r:id="rId41"/>
    <p:sldId id="440" r:id="rId42"/>
    <p:sldId id="349" r:id="rId43"/>
    <p:sldId id="445" r:id="rId44"/>
    <p:sldId id="446" r:id="rId45"/>
    <p:sldId id="442" r:id="rId46"/>
    <p:sldId id="395" r:id="rId47"/>
    <p:sldId id="441" r:id="rId48"/>
    <p:sldId id="396" r:id="rId49"/>
    <p:sldId id="443" r:id="rId50"/>
    <p:sldId id="444" r:id="rId51"/>
    <p:sldId id="449" r:id="rId52"/>
    <p:sldId id="456" r:id="rId53"/>
    <p:sldId id="463" r:id="rId54"/>
    <p:sldId id="450" r:id="rId55"/>
    <p:sldId id="453" r:id="rId56"/>
    <p:sldId id="454" r:id="rId57"/>
    <p:sldId id="400" r:id="rId58"/>
    <p:sldId id="464" r:id="rId59"/>
    <p:sldId id="333" r:id="rId60"/>
    <p:sldId id="355" r:id="rId61"/>
    <p:sldId id="404" r:id="rId62"/>
    <p:sldId id="405" r:id="rId63"/>
    <p:sldId id="406" r:id="rId64"/>
    <p:sldId id="407" r:id="rId65"/>
    <p:sldId id="408" r:id="rId66"/>
    <p:sldId id="381" r:id="rId67"/>
    <p:sldId id="344" r:id="rId68"/>
    <p:sldId id="379" r:id="rId69"/>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8" autoAdjust="0"/>
    <p:restoredTop sz="71737" autoAdjust="0"/>
  </p:normalViewPr>
  <p:slideViewPr>
    <p:cSldViewPr snapToGrid="0">
      <p:cViewPr varScale="1">
        <p:scale>
          <a:sx n="35" d="100"/>
          <a:sy n="35" d="100"/>
        </p:scale>
        <p:origin x="264" y="90"/>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 Type="http://schemas.openxmlformats.org/officeDocument/2006/relationships/slide" Target="slides/slide4.xml"/><Relationship Id="rId71"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2/7/2022</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计算机图形学是一个庞大复杂的知识体系，它的内容主要是围绕计算机如何显示几何图形这个主题展开介绍有关的理论和技术。</a:t>
            </a:r>
            <a:endParaRPr lang="en-US" altLang="zh-CN" dirty="0"/>
          </a:p>
          <a:p>
            <a:pPr lvl="0">
              <a:spcBef>
                <a:spcPts val="0"/>
              </a:spcBef>
              <a:buNone/>
            </a:pPr>
            <a:r>
              <a:rPr lang="zh-CN" altLang="en-US" dirty="0"/>
              <a:t>由于篇幅的限制，我们不会介绍所有涵盖的重要内容，这里我们根据作业练习的需要，抽取计算机图形学中的一部分知识点用一节课的时间做一个简要的介绍。</a:t>
            </a:r>
            <a:endParaRPr lang="en-US" altLang="zh-CN" dirty="0"/>
          </a:p>
          <a:p>
            <a:pPr lvl="0">
              <a:spcBef>
                <a:spcPts val="0"/>
              </a:spcBef>
              <a:buNone/>
            </a:pPr>
            <a:r>
              <a:rPr lang="zh-CN" altLang="en-US" dirty="0"/>
              <a:t>并且我们希望通过这节课能够给大家提供一个线索，为日后大家深入自学图形学提供有效的指引。</a:t>
            </a:r>
            <a:endParaRPr lang="en-US" altLang="zh-CN"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图形学主要运用矩阵工具进行点和向量的变换计算，牢记矩阵的基础知识和有关的图形学含义十分重要。</a:t>
            </a:r>
            <a:endParaRPr lang="en-US" altLang="zh-CN" dirty="0"/>
          </a:p>
          <a:p>
            <a:r>
              <a:rPr lang="zh-CN" altLang="en-US" dirty="0"/>
              <a:t>重点关注方面有矩阵运算，连续变换主要是通过矩阵乘法实现的，特别是当你自己开发或者使用第三方矩阵计算函数的时候，你心里必须非常清楚你的矩阵内存格式，行主序列主序还是二维数组，矩阵中每个元素将会怎样参与计算。</a:t>
            </a:r>
            <a:endParaRPr lang="en-US" altLang="zh-CN" dirty="0"/>
          </a:p>
          <a:p>
            <a:r>
              <a:rPr lang="zh-CN" altLang="en-US" dirty="0"/>
              <a:t>矩阵向量运算是向量被执行空间变换的主要方式，当矩阵被看一组行向量或者列向量的时候，与向量相乘的含义是什么。</a:t>
            </a:r>
            <a:endParaRPr lang="en-US" altLang="zh-CN" dirty="0"/>
          </a:p>
          <a:p>
            <a:r>
              <a:rPr lang="zh-CN" altLang="en-US" dirty="0"/>
              <a:t>矩阵分解提供了一个将复杂变换拆分为简单变换组合的手段，有利于形象的理解变换的空间关系。</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4059683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矩阵形式表示的变换</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zh-CN"/>
          </a:p>
        </p:txBody>
      </p:sp>
    </p:spTree>
    <p:extLst>
      <p:ext uri="{BB962C8B-B14F-4D97-AF65-F5344CB8AC3E}">
        <p14:creationId xmlns:p14="http://schemas.microsoft.com/office/powerpoint/2010/main" val="4277268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变换本质上是多维变量的一种线性组合，用矩阵表示变换提供了一种更有效的的研究变换的形式。</a:t>
            </a:r>
            <a:endParaRPr lang="en-US" altLang="zh-CN" dirty="0"/>
          </a:p>
          <a:p>
            <a:r>
              <a:rPr lang="zh-CN" altLang="en-US" dirty="0"/>
              <a:t>线性变换的</a:t>
            </a:r>
            <a:r>
              <a:rPr lang="en-US" altLang="zh-CN" dirty="0"/>
              <a:t>3</a:t>
            </a:r>
            <a:r>
              <a:rPr lang="zh-CN" altLang="en-US" dirty="0"/>
              <a:t>种类型</a:t>
            </a:r>
            <a:r>
              <a:rPr lang="en-US" altLang="zh-CN" dirty="0"/>
              <a:t>——</a:t>
            </a:r>
            <a:r>
              <a:rPr lang="zh-CN" altLang="en-US" dirty="0"/>
              <a:t>旋转、缩放，后面我们会单讲平移。</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12</a:t>
            </a:fld>
            <a:endParaRPr lang="zh-CN"/>
          </a:p>
        </p:txBody>
      </p:sp>
    </p:spTree>
    <p:extLst>
      <p:ext uri="{BB962C8B-B14F-4D97-AF65-F5344CB8AC3E}">
        <p14:creationId xmlns:p14="http://schemas.microsoft.com/office/powerpoint/2010/main" val="3811460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zh-CN"/>
          </a:p>
        </p:txBody>
      </p:sp>
    </p:spTree>
    <p:extLst>
      <p:ext uri="{BB962C8B-B14F-4D97-AF65-F5344CB8AC3E}">
        <p14:creationId xmlns:p14="http://schemas.microsoft.com/office/powerpoint/2010/main" val="2074056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zh-CN"/>
          </a:p>
        </p:txBody>
      </p:sp>
    </p:spTree>
    <p:extLst>
      <p:ext uri="{BB962C8B-B14F-4D97-AF65-F5344CB8AC3E}">
        <p14:creationId xmlns:p14="http://schemas.microsoft.com/office/powerpoint/2010/main" val="2007193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15</a:t>
            </a:fld>
            <a:endParaRPr lang="zh-CN"/>
          </a:p>
        </p:txBody>
      </p:sp>
    </p:spTree>
    <p:extLst>
      <p:ext uri="{BB962C8B-B14F-4D97-AF65-F5344CB8AC3E}">
        <p14:creationId xmlns:p14="http://schemas.microsoft.com/office/powerpoint/2010/main" val="345518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Fund</a:t>
            </a:r>
            <a:r>
              <a:rPr lang="zh-CN" altLang="en-US" dirty="0"/>
              <a:t>方法更符合矩阵变换理论。</a:t>
            </a:r>
            <a:endParaRPr lang="en-US" altLang="zh-CN" dirty="0"/>
          </a:p>
          <a:p>
            <a:r>
              <a:rPr lang="zh-CN" altLang="en-US" dirty="0"/>
              <a:t>延任意向量</a:t>
            </a:r>
            <a:r>
              <a:rPr lang="en-US" altLang="zh-CN" dirty="0"/>
              <a:t>N</a:t>
            </a:r>
            <a:r>
              <a:rPr lang="zh-CN" altLang="en-US" dirty="0"/>
              <a:t>旋转，首先在世界坐标系内构造一组基</a:t>
            </a:r>
            <a:r>
              <a:rPr lang="en-US" altLang="zh-CN" dirty="0"/>
              <a:t>UVW</a:t>
            </a:r>
            <a:r>
              <a:rPr lang="zh-CN" altLang="en-US" dirty="0"/>
              <a:t>使得</a:t>
            </a:r>
            <a:r>
              <a:rPr lang="en-US" altLang="zh-CN" dirty="0"/>
              <a:t>W=N</a:t>
            </a:r>
            <a:r>
              <a:rPr lang="zh-CN" altLang="en-US" dirty="0"/>
              <a:t>，旋转</a:t>
            </a:r>
            <a:r>
              <a:rPr lang="en-US" altLang="zh-CN" dirty="0"/>
              <a:t>UVW</a:t>
            </a:r>
            <a:r>
              <a:rPr lang="zh-CN" altLang="en-US" dirty="0"/>
              <a:t>到与世界坐标轴</a:t>
            </a:r>
            <a:r>
              <a:rPr lang="en-US" altLang="zh-CN" dirty="0"/>
              <a:t>XYZ</a:t>
            </a:r>
            <a:r>
              <a:rPr lang="zh-CN" altLang="en-US" dirty="0"/>
              <a:t>对齐，延</a:t>
            </a:r>
            <a:r>
              <a:rPr lang="en-US" altLang="zh-CN" dirty="0"/>
              <a:t>Z</a:t>
            </a:r>
            <a:r>
              <a:rPr lang="zh-CN" altLang="en-US" dirty="0"/>
              <a:t>轴旋转，最后</a:t>
            </a:r>
            <a:r>
              <a:rPr lang="en-US" altLang="zh-CN" dirty="0"/>
              <a:t>XYZ</a:t>
            </a:r>
            <a:r>
              <a:rPr lang="zh-CN" altLang="en-US" dirty="0"/>
              <a:t>旋转回</a:t>
            </a:r>
            <a:r>
              <a:rPr lang="en-US" altLang="zh-CN" dirty="0"/>
              <a:t>UVW</a:t>
            </a:r>
          </a:p>
          <a:p>
            <a:r>
              <a:rPr lang="en-US" altLang="zh-CN" dirty="0"/>
              <a:t>Dx12</a:t>
            </a:r>
            <a:r>
              <a:rPr lang="zh-CN" altLang="en-US" dirty="0"/>
              <a:t>的方法更像一种解题技巧，但是本质上是一致的，其</a:t>
            </a:r>
            <a:r>
              <a:rPr lang="en-US" altLang="zh-CN" dirty="0" err="1"/>
              <a:t>NxV</a:t>
            </a:r>
            <a:r>
              <a:rPr lang="zh-CN" altLang="en-US" dirty="0"/>
              <a:t>的操作本质上也是在构造</a:t>
            </a:r>
            <a:r>
              <a:rPr lang="en-US" altLang="zh-CN" dirty="0"/>
              <a:t>UVW</a:t>
            </a:r>
            <a:r>
              <a:rPr lang="zh-CN" altLang="en-US" dirty="0"/>
              <a:t>。</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16</a:t>
            </a:fld>
            <a:endParaRPr lang="zh-CN"/>
          </a:p>
        </p:txBody>
      </p:sp>
    </p:spTree>
    <p:extLst>
      <p:ext uri="{BB962C8B-B14F-4D97-AF65-F5344CB8AC3E}">
        <p14:creationId xmlns:p14="http://schemas.microsoft.com/office/powerpoint/2010/main" val="32277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法线变换与其他向量变换不同，原因是法线有保持与表面垂直的约束条件，也就是说法线在变换的过程中有可能失去这个属性，法线变换矩阵就是为了维护这个约束条件。</a:t>
            </a:r>
            <a:endParaRPr lang="en-US" altLang="zh-CN" dirty="0"/>
          </a:p>
          <a:p>
            <a:r>
              <a:rPr lang="zh-CN" altLang="en-US" dirty="0"/>
              <a:t>这个法线矩阵我们在后段课程讲实时光照的时候会再次接触到。</a:t>
            </a:r>
            <a:endParaRPr lang="en-US" altLang="zh-CN" dirty="0"/>
          </a:p>
          <a:p>
            <a:r>
              <a:rPr lang="zh-CN" altLang="en-US" dirty="0"/>
              <a:t>下面同样给了一个讲解法线矩阵推导原理的文章，不过我还是觉得</a:t>
            </a:r>
            <a:r>
              <a:rPr lang="en-US" altLang="zh-CN" dirty="0"/>
              <a:t>Fundamentals</a:t>
            </a:r>
            <a:r>
              <a:rPr lang="zh-CN" altLang="en-US" dirty="0"/>
              <a:t>讲的最好。</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17</a:t>
            </a:fld>
            <a:endParaRPr lang="zh-CN"/>
          </a:p>
        </p:txBody>
      </p:sp>
    </p:spTree>
    <p:extLst>
      <p:ext uri="{BB962C8B-B14F-4D97-AF65-F5344CB8AC3E}">
        <p14:creationId xmlns:p14="http://schemas.microsoft.com/office/powerpoint/2010/main" val="1701170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矩阵的分解就是变换的分解，那么矩阵表示的变换就是分解之后变换的组合，同理的地方还有变换的逆就是矩阵的逆</a:t>
            </a:r>
            <a:endParaRPr lang="en-US" altLang="zh-CN" dirty="0"/>
          </a:p>
          <a:p>
            <a:r>
              <a:rPr lang="zh-CN" altLang="en-US" dirty="0"/>
              <a:t>任何矩阵都可以分解为两个旋转夹着一个缩放。</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18</a:t>
            </a:fld>
            <a:endParaRPr lang="zh-CN"/>
          </a:p>
        </p:txBody>
      </p:sp>
    </p:spTree>
    <p:extLst>
      <p:ext uri="{BB962C8B-B14F-4D97-AF65-F5344CB8AC3E}">
        <p14:creationId xmlns:p14="http://schemas.microsoft.com/office/powerpoint/2010/main" val="103782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19</a:t>
            </a:fld>
            <a:endParaRPr lang="zh-CN"/>
          </a:p>
        </p:txBody>
      </p:sp>
    </p:spTree>
    <p:extLst>
      <p:ext uri="{BB962C8B-B14F-4D97-AF65-F5344CB8AC3E}">
        <p14:creationId xmlns:p14="http://schemas.microsoft.com/office/powerpoint/2010/main" val="3974543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非常通俗易懂的教材，特别是数学理论部分跟图形衔接的讲解比较自然</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765095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等价性的含义是，假设</a:t>
            </a:r>
            <a:r>
              <a:rPr lang="en-US" altLang="zh-CN" dirty="0"/>
              <a:t>X</a:t>
            </a:r>
            <a:r>
              <a:rPr lang="zh-CN" altLang="en-US" dirty="0"/>
              <a:t>是齐次坐标，那么</a:t>
            </a:r>
            <a:r>
              <a:rPr lang="en-US" altLang="zh-CN" dirty="0"/>
              <a:t>αX</a:t>
            </a:r>
            <a:r>
              <a:rPr lang="zh-CN" altLang="en-US" dirty="0"/>
              <a:t>与</a:t>
            </a:r>
            <a:r>
              <a:rPr lang="en-US" altLang="zh-CN" dirty="0"/>
              <a:t>X</a:t>
            </a:r>
            <a:r>
              <a:rPr lang="zh-CN" altLang="en-US" dirty="0"/>
              <a:t>表示相同点，当齐次项为</a:t>
            </a:r>
            <a:r>
              <a:rPr lang="en-US" altLang="zh-CN" dirty="0"/>
              <a:t>1</a:t>
            </a:r>
            <a:r>
              <a:rPr lang="zh-CN" altLang="en-US" dirty="0"/>
              <a:t>时得到原始点坐标。</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zh-CN"/>
          </a:p>
        </p:txBody>
      </p:sp>
    </p:spTree>
    <p:extLst>
      <p:ext uri="{BB962C8B-B14F-4D97-AF65-F5344CB8AC3E}">
        <p14:creationId xmlns:p14="http://schemas.microsoft.com/office/powerpoint/2010/main" val="424128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推广到</a:t>
            </a:r>
            <a:r>
              <a:rPr lang="en-US" altLang="zh-CN" dirty="0"/>
              <a:t>3D</a:t>
            </a:r>
            <a:r>
              <a:rPr lang="zh-CN" altLang="en-US" dirty="0"/>
              <a:t>我们得到</a:t>
            </a:r>
            <a:r>
              <a:rPr lang="en-US" altLang="zh-CN" dirty="0"/>
              <a:t>4x4</a:t>
            </a:r>
            <a:r>
              <a:rPr lang="zh-CN" altLang="en-US" dirty="0"/>
              <a:t>矩阵，还好没有超过</a:t>
            </a:r>
            <a:r>
              <a:rPr lang="en-US" altLang="zh-CN" dirty="0"/>
              <a:t>5</a:t>
            </a:r>
            <a:r>
              <a:rPr lang="zh-CN" altLang="en-US" dirty="0"/>
              <a:t>个手指头</a:t>
            </a:r>
            <a:r>
              <a:rPr lang="en-US" altLang="zh-CN" dirty="0">
                <a:sym typeface="Wingdings" panose="05000000000000000000" pitchFamily="2" charset="2"/>
              </a:rPr>
              <a:t></a:t>
            </a:r>
            <a:endParaRPr lang="en-US" altLang="zh-CN" dirty="0"/>
          </a:p>
          <a:p>
            <a:r>
              <a:rPr lang="zh-CN" altLang="en-US" dirty="0"/>
              <a:t>无论</a:t>
            </a:r>
            <a:r>
              <a:rPr lang="en-US" altLang="zh-CN" dirty="0"/>
              <a:t>2D</a:t>
            </a:r>
            <a:r>
              <a:rPr lang="zh-CN" altLang="en-US" dirty="0"/>
              <a:t>还是</a:t>
            </a:r>
            <a:r>
              <a:rPr lang="en-US" altLang="zh-CN" dirty="0"/>
              <a:t>3D</a:t>
            </a:r>
            <a:r>
              <a:rPr lang="zh-CN" altLang="en-US" dirty="0"/>
              <a:t>最后一行总是齐次为</a:t>
            </a:r>
            <a:r>
              <a:rPr lang="en-US" altLang="zh-CN" dirty="0"/>
              <a:t>1</a:t>
            </a:r>
            <a:r>
              <a:rPr lang="zh-CN" altLang="en-US" dirty="0"/>
              <a:t>的</a:t>
            </a:r>
            <a:r>
              <a:rPr lang="en-US" altLang="zh-CN" dirty="0"/>
              <a:t>0</a:t>
            </a:r>
            <a:r>
              <a:rPr lang="zh-CN" altLang="en-US" dirty="0"/>
              <a:t>向量</a:t>
            </a:r>
            <a:endParaRPr lang="en-US" altLang="zh-CN" dirty="0"/>
          </a:p>
          <a:p>
            <a:r>
              <a:rPr lang="zh-CN" altLang="en-US" dirty="0"/>
              <a:t>我们发现平移操作被最后施加于向量上</a:t>
            </a:r>
            <a:endParaRPr lang="en-US" altLang="zh-CN" dirty="0"/>
          </a:p>
          <a:p>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21</a:t>
            </a:fld>
            <a:endParaRPr lang="zh-CN"/>
          </a:p>
        </p:txBody>
      </p:sp>
    </p:spTree>
    <p:extLst>
      <p:ext uri="{BB962C8B-B14F-4D97-AF65-F5344CB8AC3E}">
        <p14:creationId xmlns:p14="http://schemas.microsoft.com/office/powerpoint/2010/main" val="2629044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摆好一个虚拟相机的位置，相机用来指出特定的观察位置和观察方向，在相机前指定好一个投影平面，将观察角度内的</a:t>
            </a:r>
            <a:r>
              <a:rPr lang="en-US" altLang="zh-CN" dirty="0"/>
              <a:t>3D</a:t>
            </a:r>
            <a:r>
              <a:rPr lang="zh-CN" altLang="en-US" dirty="0"/>
              <a:t>物体投影到平面上，然后现实在屏幕上，就是我们观察场景的方式。</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1180910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23</a:t>
            </a:fld>
            <a:endParaRPr lang="zh-CN"/>
          </a:p>
        </p:txBody>
      </p:sp>
    </p:spTree>
    <p:extLst>
      <p:ext uri="{BB962C8B-B14F-4D97-AF65-F5344CB8AC3E}">
        <p14:creationId xmlns:p14="http://schemas.microsoft.com/office/powerpoint/2010/main" val="849494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DirectX</a:t>
            </a:r>
            <a:r>
              <a:rPr lang="zh-CN" altLang="en-US" dirty="0"/>
              <a:t>映射</a:t>
            </a:r>
            <a:r>
              <a:rPr lang="en-US" altLang="zh-CN" dirty="0"/>
              <a:t>z</a:t>
            </a:r>
            <a:r>
              <a:rPr lang="zh-CN" altLang="en-US" dirty="0"/>
              <a:t>到</a:t>
            </a:r>
            <a:r>
              <a:rPr lang="en-US" altLang="zh-CN" dirty="0"/>
              <a:t>[0</a:t>
            </a:r>
            <a:r>
              <a:rPr lang="zh-CN" altLang="en-US" dirty="0"/>
              <a:t>，</a:t>
            </a:r>
            <a:r>
              <a:rPr lang="en-US" altLang="zh-CN" dirty="0"/>
              <a:t>1]</a:t>
            </a:r>
          </a:p>
          <a:p>
            <a:r>
              <a:rPr lang="en-US" altLang="zh-CN" dirty="0"/>
              <a:t>OpenGL</a:t>
            </a:r>
            <a:r>
              <a:rPr lang="zh-CN" altLang="en-US" dirty="0"/>
              <a:t>映射</a:t>
            </a:r>
            <a:r>
              <a:rPr lang="en-US" altLang="zh-CN" dirty="0"/>
              <a:t>z</a:t>
            </a:r>
            <a:r>
              <a:rPr lang="zh-CN" altLang="en-US" dirty="0"/>
              <a:t>到</a:t>
            </a:r>
            <a:r>
              <a:rPr lang="en-US" altLang="zh-CN" dirty="0"/>
              <a:t>[-1</a:t>
            </a:r>
            <a:r>
              <a:rPr lang="zh-CN" altLang="en-US" dirty="0"/>
              <a:t>，</a:t>
            </a:r>
            <a:r>
              <a:rPr lang="en-US" altLang="zh-CN" dirty="0"/>
              <a:t>1]</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24</a:t>
            </a:fld>
            <a:endParaRPr lang="zh-CN"/>
          </a:p>
        </p:txBody>
      </p:sp>
    </p:spTree>
    <p:extLst>
      <p:ext uri="{BB962C8B-B14F-4D97-AF65-F5344CB8AC3E}">
        <p14:creationId xmlns:p14="http://schemas.microsoft.com/office/powerpoint/2010/main" val="2744966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将远裁剪面映射到与近裁剪面相同大小，使得投影线与</a:t>
            </a:r>
            <a:r>
              <a:rPr lang="en-US" altLang="zh-CN" dirty="0"/>
              <a:t>Z</a:t>
            </a:r>
            <a:r>
              <a:rPr lang="zh-CN" altLang="en-US" dirty="0"/>
              <a:t>轴平行</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25</a:t>
            </a:fld>
            <a:endParaRPr lang="zh-CN"/>
          </a:p>
        </p:txBody>
      </p:sp>
    </p:spTree>
    <p:extLst>
      <p:ext uri="{BB962C8B-B14F-4D97-AF65-F5344CB8AC3E}">
        <p14:creationId xmlns:p14="http://schemas.microsoft.com/office/powerpoint/2010/main" val="3247686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26</a:t>
            </a:fld>
            <a:endParaRPr lang="zh-CN"/>
          </a:p>
        </p:txBody>
      </p:sp>
    </p:spTree>
    <p:extLst>
      <p:ext uri="{BB962C8B-B14F-4D97-AF65-F5344CB8AC3E}">
        <p14:creationId xmlns:p14="http://schemas.microsoft.com/office/powerpoint/2010/main" val="4125293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描述一个物体的坐标通过</a:t>
            </a:r>
            <a:r>
              <a:rPr lang="en-US" altLang="zh-CN" dirty="0" err="1"/>
              <a:t>xyz</a:t>
            </a:r>
            <a:r>
              <a:rPr lang="zh-CN" altLang="en-US" dirty="0"/>
              <a:t>三个分量表示的平移旋转缩放构成了一个仿射变换。</a:t>
            </a:r>
            <a:endParaRPr lang="en-US" altLang="zh-CN" dirty="0"/>
          </a:p>
          <a:p>
            <a:r>
              <a:rPr lang="zh-CN" altLang="en-US" dirty="0"/>
              <a:t>如果你要描述相机的位置和朝向，那么你可以通过给出</a:t>
            </a:r>
            <a:r>
              <a:rPr lang="en-US" altLang="zh-CN" dirty="0"/>
              <a:t>3</a:t>
            </a:r>
            <a:r>
              <a:rPr lang="zh-CN" altLang="en-US" dirty="0"/>
              <a:t>个正交的向量</a:t>
            </a:r>
            <a:r>
              <a:rPr lang="en-US" altLang="zh-CN" dirty="0" err="1"/>
              <a:t>uvw</a:t>
            </a:r>
            <a:r>
              <a:rPr lang="zh-CN" altLang="en-US" dirty="0"/>
              <a:t>分别描述相机的右上前（这里前不是相机的观察方向）和一个表示相机位置的向量</a:t>
            </a:r>
            <a:r>
              <a:rPr lang="en-US" altLang="zh-CN" dirty="0"/>
              <a:t>e</a:t>
            </a:r>
            <a:r>
              <a:rPr lang="zh-CN" altLang="en-US" dirty="0"/>
              <a:t>，这里</a:t>
            </a:r>
            <a:r>
              <a:rPr lang="en-US" altLang="zh-CN" dirty="0"/>
              <a:t>4</a:t>
            </a:r>
            <a:r>
              <a:rPr lang="zh-CN" altLang="en-US" dirty="0"/>
              <a:t>个向量的坐标同样也是通过</a:t>
            </a:r>
            <a:r>
              <a:rPr lang="en-US" altLang="zh-CN" dirty="0" err="1"/>
              <a:t>xyz</a:t>
            </a:r>
            <a:r>
              <a:rPr lang="zh-CN" altLang="en-US" dirty="0"/>
              <a:t>分量描述。</a:t>
            </a:r>
            <a:endParaRPr lang="en-US" altLang="zh-CN" dirty="0"/>
          </a:p>
          <a:p>
            <a:r>
              <a:rPr lang="zh-CN" altLang="en-US" dirty="0"/>
              <a:t>那么这里就有一个隐含信息，就是有三个坐标轴，或者基，分别是</a:t>
            </a:r>
            <a:r>
              <a:rPr lang="en-US" altLang="zh-CN" dirty="0"/>
              <a:t>x</a:t>
            </a:r>
            <a:r>
              <a:rPr lang="zh-CN" altLang="en-US" dirty="0"/>
              <a:t>轴</a:t>
            </a:r>
            <a:r>
              <a:rPr lang="en-US" altLang="zh-CN" dirty="0"/>
              <a:t>100</a:t>
            </a:r>
            <a:r>
              <a:rPr lang="zh-CN" altLang="en-US" dirty="0"/>
              <a:t>，</a:t>
            </a:r>
            <a:r>
              <a:rPr lang="en-US" altLang="zh-CN" dirty="0"/>
              <a:t>y</a:t>
            </a:r>
            <a:r>
              <a:rPr lang="zh-CN" altLang="en-US" dirty="0"/>
              <a:t>轴</a:t>
            </a:r>
            <a:r>
              <a:rPr lang="en-US" altLang="zh-CN" dirty="0"/>
              <a:t>010</a:t>
            </a:r>
            <a:r>
              <a:rPr lang="zh-CN" altLang="en-US" dirty="0"/>
              <a:t>，</a:t>
            </a:r>
            <a:r>
              <a:rPr lang="en-US" altLang="zh-CN" dirty="0"/>
              <a:t>z</a:t>
            </a:r>
            <a:r>
              <a:rPr lang="zh-CN" altLang="en-US" dirty="0"/>
              <a:t>轴</a:t>
            </a:r>
            <a:r>
              <a:rPr lang="en-US" altLang="zh-CN" dirty="0"/>
              <a:t>001</a:t>
            </a:r>
            <a:r>
              <a:rPr lang="zh-CN" altLang="en-US" dirty="0"/>
              <a:t>。</a:t>
            </a:r>
            <a:endParaRPr lang="en-US" altLang="zh-CN" dirty="0"/>
          </a:p>
          <a:p>
            <a:r>
              <a:rPr lang="zh-CN" altLang="en-US" dirty="0"/>
              <a:t>这个隐含的参照系就叫做世界坐标系，是所有其他坐标系的参照系。</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zh-CN"/>
          </a:p>
        </p:txBody>
      </p:sp>
    </p:spTree>
    <p:extLst>
      <p:ext uri="{BB962C8B-B14F-4D97-AF65-F5344CB8AC3E}">
        <p14:creationId xmlns:p14="http://schemas.microsoft.com/office/powerpoint/2010/main" val="547631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28</a:t>
            </a:fld>
            <a:endParaRPr lang="zh-CN"/>
          </a:p>
        </p:txBody>
      </p:sp>
    </p:spTree>
    <p:extLst>
      <p:ext uri="{BB962C8B-B14F-4D97-AF65-F5344CB8AC3E}">
        <p14:creationId xmlns:p14="http://schemas.microsoft.com/office/powerpoint/2010/main" val="2853542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29</a:t>
            </a:fld>
            <a:endParaRPr lang="zh-CN"/>
          </a:p>
        </p:txBody>
      </p:sp>
    </p:spTree>
    <p:extLst>
      <p:ext uri="{BB962C8B-B14F-4D97-AF65-F5344CB8AC3E}">
        <p14:creationId xmlns:p14="http://schemas.microsoft.com/office/powerpoint/2010/main" val="2077382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这个课想必大家已经看过或者早有耳闻，属于视频资料里最通俗易懂的一个了，没看过的也很推荐去学习一遍。</a:t>
            </a:r>
            <a:endParaRPr lang="en-US" altLang="zh-CN" dirty="0"/>
          </a:p>
          <a:p>
            <a:r>
              <a:rPr lang="zh-CN" altLang="en-US" dirty="0"/>
              <a:t>缺点是这个课按照半学年去设计每节课时间很长，讲的很细致但是很花时间，需要自己合理安排时间，有侧重的去看。</a:t>
            </a:r>
            <a:endParaRPr lang="en-US" altLang="zh-CN" dirty="0"/>
          </a:p>
          <a:p>
            <a:r>
              <a:rPr lang="zh-CN" altLang="en-US" dirty="0"/>
              <a:t>并且他也推荐</a:t>
            </a:r>
            <a:r>
              <a:rPr lang="en-US" altLang="zh-CN" dirty="0"/>
              <a:t>Fundamentals</a:t>
            </a:r>
            <a:r>
              <a:rPr lang="zh-CN" altLang="en-US" dirty="0"/>
              <a:t>作为参考书，和书的内容有较好的一致性，可以形成互补。</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30</a:t>
            </a:fld>
            <a:endParaRPr lang="zh-CN"/>
          </a:p>
        </p:txBody>
      </p:sp>
    </p:spTree>
    <p:extLst>
      <p:ext uri="{BB962C8B-B14F-4D97-AF65-F5344CB8AC3E}">
        <p14:creationId xmlns:p14="http://schemas.microsoft.com/office/powerpoint/2010/main" val="94189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zh-CN" altLang="en-US" dirty="0"/>
              <a:t>在世界坐标系和</a:t>
            </a:r>
            <a:r>
              <a:rPr lang="en-US" altLang="zh-CN" dirty="0" err="1"/>
              <a:t>uv</a:t>
            </a:r>
            <a:r>
              <a:rPr lang="zh-CN" altLang="en-US" dirty="0"/>
              <a:t>坐标系下的坐标分别为</a:t>
            </a:r>
            <a:r>
              <a:rPr lang="en-US" altLang="zh-CN" dirty="0" err="1"/>
              <a:t>xp</a:t>
            </a:r>
            <a:r>
              <a:rPr lang="zh-CN" altLang="en-US" dirty="0"/>
              <a:t>，</a:t>
            </a:r>
            <a:r>
              <a:rPr lang="en-US" altLang="zh-CN" dirty="0" err="1"/>
              <a:t>yp</a:t>
            </a:r>
            <a:r>
              <a:rPr lang="zh-CN" altLang="en-US" dirty="0"/>
              <a:t>和</a:t>
            </a:r>
            <a:r>
              <a:rPr lang="en-US" altLang="zh-CN" dirty="0"/>
              <a:t>up</a:t>
            </a:r>
            <a:r>
              <a:rPr lang="zh-CN" altLang="en-US" dirty="0"/>
              <a:t>，</a:t>
            </a:r>
            <a:r>
              <a:rPr lang="en-US" altLang="zh-CN" dirty="0" err="1"/>
              <a:t>vp</a:t>
            </a:r>
            <a:endParaRPr lang="en-US" altLang="zh-CN" dirty="0"/>
          </a:p>
          <a:p>
            <a:r>
              <a:rPr lang="zh-CN" altLang="en-US" dirty="0"/>
              <a:t>根据前面仿射变换的知识，将</a:t>
            </a:r>
            <a:r>
              <a:rPr lang="en-US" altLang="zh-CN" dirty="0"/>
              <a:t>p</a:t>
            </a:r>
            <a:r>
              <a:rPr lang="zh-CN" altLang="en-US" dirty="0"/>
              <a:t>在</a:t>
            </a:r>
            <a:r>
              <a:rPr lang="en-US" altLang="zh-CN" dirty="0" err="1"/>
              <a:t>uv</a:t>
            </a:r>
            <a:r>
              <a:rPr lang="zh-CN" altLang="en-US" dirty="0"/>
              <a:t>坐标系下的变换写成矩阵形式</a:t>
            </a:r>
            <a:endParaRPr lang="en-US" altLang="zh-CN" dirty="0"/>
          </a:p>
          <a:p>
            <a:r>
              <a:rPr lang="zh-CN" altLang="en-US" dirty="0"/>
              <a:t>将</a:t>
            </a:r>
            <a:r>
              <a:rPr lang="en-US" altLang="zh-CN" dirty="0" err="1"/>
              <a:t>uve</a:t>
            </a:r>
            <a:r>
              <a:rPr lang="zh-CN" altLang="en-US" dirty="0"/>
              <a:t>的世界坐标带入等式，应该得到</a:t>
            </a:r>
            <a:r>
              <a:rPr lang="en-US" altLang="zh-CN" dirty="0"/>
              <a:t>p</a:t>
            </a:r>
            <a:r>
              <a:rPr lang="zh-CN" altLang="en-US" dirty="0"/>
              <a:t>在世界坐标系的坐标</a:t>
            </a:r>
            <a:endParaRPr lang="en-US" altLang="zh-CN" dirty="0"/>
          </a:p>
          <a:p>
            <a:r>
              <a:rPr lang="zh-CN" altLang="en-US" dirty="0"/>
              <a:t>可以看到，如果我们以形如</a:t>
            </a:r>
            <a:r>
              <a:rPr lang="en-US" altLang="zh-CN" dirty="0" err="1"/>
              <a:t>uve</a:t>
            </a:r>
            <a:r>
              <a:rPr lang="zh-CN" altLang="en-US" dirty="0"/>
              <a:t>的仿射变换的话，其含义是将</a:t>
            </a:r>
            <a:r>
              <a:rPr lang="en-US" altLang="zh-CN" dirty="0" err="1"/>
              <a:t>puv</a:t>
            </a:r>
            <a:r>
              <a:rPr lang="zh-CN" altLang="en-US" dirty="0"/>
              <a:t>变换到</a:t>
            </a:r>
            <a:r>
              <a:rPr lang="en-US" altLang="zh-CN" dirty="0" err="1"/>
              <a:t>pxy</a:t>
            </a:r>
            <a:r>
              <a:rPr lang="zh-CN" altLang="en-US" dirty="0"/>
              <a:t>，即从</a:t>
            </a:r>
            <a:r>
              <a:rPr lang="en-US" altLang="zh-CN" dirty="0" err="1"/>
              <a:t>uv</a:t>
            </a:r>
            <a:r>
              <a:rPr lang="zh-CN" altLang="en-US" dirty="0"/>
              <a:t>坐标系变换到世界坐标系</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31</a:t>
            </a:fld>
            <a:endParaRPr lang="zh-CN"/>
          </a:p>
        </p:txBody>
      </p:sp>
    </p:spTree>
    <p:extLst>
      <p:ext uri="{BB962C8B-B14F-4D97-AF65-F5344CB8AC3E}">
        <p14:creationId xmlns:p14="http://schemas.microsoft.com/office/powerpoint/2010/main" val="803034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回过头看</a:t>
            </a:r>
            <a:r>
              <a:rPr lang="en-US" altLang="zh-CN" dirty="0"/>
              <a:t>UE</a:t>
            </a:r>
            <a:r>
              <a:rPr lang="zh-CN" altLang="en-US" dirty="0"/>
              <a:t>里面这个</a:t>
            </a:r>
            <a:r>
              <a:rPr lang="en-US" altLang="zh-CN" dirty="0"/>
              <a:t>TRANSFORM</a:t>
            </a:r>
            <a:r>
              <a:rPr lang="zh-CN" altLang="en-US" dirty="0"/>
              <a:t>的功能</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1997968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透视除法和</a:t>
            </a:r>
            <a:r>
              <a:rPr lang="en-US" altLang="zh-CN" dirty="0"/>
              <a:t>Viewport</a:t>
            </a:r>
            <a:r>
              <a:rPr lang="zh-CN" altLang="en-US" dirty="0"/>
              <a:t>变换都是管线自动完成的，只需要关注相机变换和投影变换，透视除法负责产生透视效果，透视效果就是近大远小</a:t>
            </a:r>
            <a:endParaRPr lang="en-US" altLang="zh-CN" dirty="0"/>
          </a:p>
          <a:p>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33</a:t>
            </a:fld>
            <a:endParaRPr lang="zh-CN"/>
          </a:p>
        </p:txBody>
      </p:sp>
    </p:spTree>
    <p:extLst>
      <p:ext uri="{BB962C8B-B14F-4D97-AF65-F5344CB8AC3E}">
        <p14:creationId xmlns:p14="http://schemas.microsoft.com/office/powerpoint/2010/main" val="1842493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当你给出相机坐标系的基向量</a:t>
            </a:r>
            <a:r>
              <a:rPr lang="en-US" altLang="zh-CN" dirty="0" err="1"/>
              <a:t>uvw</a:t>
            </a:r>
            <a:r>
              <a:rPr lang="zh-CN" altLang="en-US" dirty="0"/>
              <a:t>和世界坐标位置</a:t>
            </a:r>
            <a:r>
              <a:rPr lang="en-US" altLang="zh-CN" dirty="0"/>
              <a:t>e</a:t>
            </a:r>
            <a:r>
              <a:rPr lang="zh-CN" altLang="en-US" dirty="0"/>
              <a:t>，可以很容易的建立相机空间到世界空间的变换矩阵</a:t>
            </a:r>
            <a:endParaRPr lang="en-US" altLang="zh-CN" dirty="0"/>
          </a:p>
          <a:p>
            <a:r>
              <a:rPr lang="zh-CN" altLang="en-US" dirty="0"/>
              <a:t>那么求世界坐标到相机空间坐标的变换，自然就是相应的逆矩阵</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34</a:t>
            </a:fld>
            <a:endParaRPr lang="zh-CN"/>
          </a:p>
        </p:txBody>
      </p:sp>
    </p:spTree>
    <p:extLst>
      <p:ext uri="{BB962C8B-B14F-4D97-AF65-F5344CB8AC3E}">
        <p14:creationId xmlns:p14="http://schemas.microsoft.com/office/powerpoint/2010/main" val="1291016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透视和投影合起来讲，投影是目的，透视是结果之一</a:t>
            </a:r>
            <a:endParaRPr lang="en-US" altLang="zh-CN" dirty="0"/>
          </a:p>
          <a:p>
            <a:r>
              <a:rPr lang="zh-CN" altLang="en-US" dirty="0"/>
              <a:t>选取</a:t>
            </a:r>
            <a:r>
              <a:rPr lang="en-US" altLang="zh-CN" dirty="0"/>
              <a:t>z=d</a:t>
            </a:r>
            <a:r>
              <a:rPr lang="zh-CN" altLang="en-US" dirty="0"/>
              <a:t>作为投影面</a:t>
            </a:r>
            <a:endParaRPr lang="en-US" altLang="zh-CN" dirty="0"/>
          </a:p>
          <a:p>
            <a:r>
              <a:rPr lang="zh-CN" altLang="en-US" dirty="0"/>
              <a:t>希望构造一个变换有</a:t>
            </a:r>
            <a:r>
              <a:rPr lang="en-US" altLang="zh-CN" dirty="0" err="1"/>
              <a:t>ys</a:t>
            </a:r>
            <a:r>
              <a:rPr lang="en-US" altLang="zh-CN" dirty="0"/>
              <a:t>=(d/z)y</a:t>
            </a:r>
            <a:r>
              <a:rPr lang="zh-CN" altLang="en-US" dirty="0"/>
              <a:t>的形式</a:t>
            </a:r>
            <a:endParaRPr lang="en-US" altLang="zh-CN" dirty="0"/>
          </a:p>
          <a:p>
            <a:r>
              <a:rPr lang="zh-CN" altLang="en-US" dirty="0"/>
              <a:t>根据齐次坐标等价性，可以使用</a:t>
            </a:r>
            <a:r>
              <a:rPr lang="en-US" altLang="zh-CN" dirty="0"/>
              <a:t>/w</a:t>
            </a:r>
            <a:r>
              <a:rPr lang="zh-CN" altLang="en-US" dirty="0"/>
              <a:t>操作得到原始投影点</a:t>
            </a:r>
            <a:endParaRPr lang="en-US" altLang="zh-CN" dirty="0"/>
          </a:p>
          <a:p>
            <a:r>
              <a:rPr lang="zh-CN" altLang="en-US" dirty="0"/>
              <a:t>做到了与仿射矩阵变换形式的统一</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35</a:t>
            </a:fld>
            <a:endParaRPr lang="zh-CN"/>
          </a:p>
        </p:txBody>
      </p:sp>
    </p:spTree>
    <p:extLst>
      <p:ext uri="{BB962C8B-B14F-4D97-AF65-F5344CB8AC3E}">
        <p14:creationId xmlns:p14="http://schemas.microsoft.com/office/powerpoint/2010/main" val="3460982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y</a:t>
            </a:r>
            <a:r>
              <a:rPr lang="zh-CN" altLang="en-US" dirty="0"/>
              <a:t>映射到</a:t>
            </a:r>
            <a:r>
              <a:rPr lang="en-US" altLang="zh-CN" dirty="0" err="1"/>
              <a:t>ys</a:t>
            </a:r>
            <a:r>
              <a:rPr lang="zh-CN" altLang="en-US" dirty="0"/>
              <a:t>，先变换到齐次项</a:t>
            </a:r>
            <a:r>
              <a:rPr lang="en-US" altLang="zh-CN" dirty="0"/>
              <a:t>w=z</a:t>
            </a:r>
            <a:r>
              <a:rPr lang="zh-CN" altLang="en-US" dirty="0"/>
              <a:t>的齐次坐标，在除以</a:t>
            </a:r>
            <a:r>
              <a:rPr lang="en-US" altLang="zh-CN" dirty="0"/>
              <a:t>w</a:t>
            </a:r>
            <a:r>
              <a:rPr lang="zh-CN" altLang="en-US" dirty="0"/>
              <a:t>得到</a:t>
            </a:r>
            <a:r>
              <a:rPr lang="en-US" altLang="zh-CN" dirty="0" err="1"/>
              <a:t>ys</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36</a:t>
            </a:fld>
            <a:endParaRPr lang="zh-CN"/>
          </a:p>
        </p:txBody>
      </p:sp>
    </p:spTree>
    <p:extLst>
      <p:ext uri="{BB962C8B-B14F-4D97-AF65-F5344CB8AC3E}">
        <p14:creationId xmlns:p14="http://schemas.microsoft.com/office/powerpoint/2010/main" val="425927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37</a:t>
            </a:fld>
            <a:endParaRPr lang="zh-CN"/>
          </a:p>
        </p:txBody>
      </p:sp>
    </p:spTree>
    <p:extLst>
      <p:ext uri="{BB962C8B-B14F-4D97-AF65-F5344CB8AC3E}">
        <p14:creationId xmlns:p14="http://schemas.microsoft.com/office/powerpoint/2010/main" val="16597020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38</a:t>
            </a:fld>
            <a:endParaRPr lang="zh-CN"/>
          </a:p>
        </p:txBody>
      </p:sp>
    </p:spTree>
    <p:extLst>
      <p:ext uri="{BB962C8B-B14F-4D97-AF65-F5344CB8AC3E}">
        <p14:creationId xmlns:p14="http://schemas.microsoft.com/office/powerpoint/2010/main" val="1200604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39</a:t>
            </a:fld>
            <a:endParaRPr lang="zh-CN"/>
          </a:p>
        </p:txBody>
      </p:sp>
    </p:spTree>
    <p:extLst>
      <p:ext uri="{BB962C8B-B14F-4D97-AF65-F5344CB8AC3E}">
        <p14:creationId xmlns:p14="http://schemas.microsoft.com/office/powerpoint/2010/main" val="138871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我们聚焦在这几方面，对其中可能是自学难点的地方在课上做一个展开。</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a:t>
            </a:fld>
            <a:endParaRPr lang="zh-CN"/>
          </a:p>
        </p:txBody>
      </p:sp>
    </p:spTree>
    <p:extLst>
      <p:ext uri="{BB962C8B-B14F-4D97-AF65-F5344CB8AC3E}">
        <p14:creationId xmlns:p14="http://schemas.microsoft.com/office/powerpoint/2010/main" val="32356502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几何，描述了表面占据的空间区域</a:t>
            </a:r>
          </a:p>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40</a:t>
            </a:fld>
            <a:endParaRPr lang="zh-CN">
              <a:solidFill>
                <a:prstClr val="black"/>
              </a:solidFill>
            </a:endParaRPr>
          </a:p>
        </p:txBody>
      </p:sp>
    </p:spTree>
    <p:extLst>
      <p:ext uri="{BB962C8B-B14F-4D97-AF65-F5344CB8AC3E}">
        <p14:creationId xmlns:p14="http://schemas.microsoft.com/office/powerpoint/2010/main" val="2359980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为什么叫光学交界面，这是因为光在不同介质中的传播将发生明显变化</a:t>
            </a: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41</a:t>
            </a:fld>
            <a:endParaRPr lang="zh-CN">
              <a:solidFill>
                <a:prstClr val="black"/>
              </a:solidFill>
            </a:endParaRPr>
          </a:p>
        </p:txBody>
      </p:sp>
    </p:spTree>
    <p:extLst>
      <p:ext uri="{BB962C8B-B14F-4D97-AF65-F5344CB8AC3E}">
        <p14:creationId xmlns:p14="http://schemas.microsoft.com/office/powerpoint/2010/main" val="2142959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几何描述了表面占据的空间区域</a:t>
            </a:r>
          </a:p>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42</a:t>
            </a:fld>
            <a:endParaRPr lang="zh-CN">
              <a:solidFill>
                <a:prstClr val="black"/>
              </a:solidFill>
            </a:endParaRPr>
          </a:p>
        </p:txBody>
      </p:sp>
    </p:spTree>
    <p:extLst>
      <p:ext uri="{BB962C8B-B14F-4D97-AF65-F5344CB8AC3E}">
        <p14:creationId xmlns:p14="http://schemas.microsoft.com/office/powerpoint/2010/main" val="11609742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43</a:t>
            </a:fld>
            <a:endParaRPr lang="zh-CN"/>
          </a:p>
        </p:txBody>
      </p:sp>
    </p:spTree>
    <p:extLst>
      <p:ext uri="{BB962C8B-B14F-4D97-AF65-F5344CB8AC3E}">
        <p14:creationId xmlns:p14="http://schemas.microsoft.com/office/powerpoint/2010/main" val="1359369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44</a:t>
            </a:fld>
            <a:endParaRPr lang="zh-CN" altLang="en-US">
              <a:solidFill>
                <a:prstClr val="black"/>
              </a:solidFill>
            </a:endParaRPr>
          </a:p>
        </p:txBody>
      </p:sp>
    </p:spTree>
    <p:extLst>
      <p:ext uri="{BB962C8B-B14F-4D97-AF65-F5344CB8AC3E}">
        <p14:creationId xmlns:p14="http://schemas.microsoft.com/office/powerpoint/2010/main" val="26735495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45</a:t>
            </a:fld>
            <a:endParaRPr lang="zh-CN"/>
          </a:p>
        </p:txBody>
      </p:sp>
    </p:spTree>
    <p:extLst>
      <p:ext uri="{BB962C8B-B14F-4D97-AF65-F5344CB8AC3E}">
        <p14:creationId xmlns:p14="http://schemas.microsoft.com/office/powerpoint/2010/main" val="38401499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sz="24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三角面作为主流表面几何表示，特别是游戏领域</a:t>
            </a:r>
            <a:endParaRPr lang="en-US" altLang="zh-CN" sz="24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0" indent="0">
              <a:buNone/>
            </a:pPr>
            <a:r>
              <a:rPr lang="zh-CN" altLang="en-US" sz="24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几个主要的理由</a:t>
            </a:r>
            <a:endParaRPr lang="en-US" altLang="zh-CN" sz="24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0" indent="0">
              <a:buNone/>
            </a:pPr>
            <a:r>
              <a:rPr lang="zh-CN" altLang="en-US" sz="24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对变换保持三角结构稳定</a:t>
            </a:r>
            <a:endParaRPr lang="en-US" altLang="zh-CN" sz="24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0" indent="0">
              <a:buNone/>
            </a:pPr>
            <a:r>
              <a:rPr lang="zh-CN" altLang="en-US" sz="2400" dirty="0">
                <a:solidFill>
                  <a:srgbClr val="000000"/>
                </a:solidFill>
                <a:latin typeface="微软雅黑 Light" panose="020B0502040204020203" pitchFamily="34" charset="-122"/>
                <a:ea typeface="微软雅黑 Light" panose="020B0502040204020203" pitchFamily="34" charset="-122"/>
              </a:rPr>
              <a:t>可以无限复杂</a:t>
            </a:r>
            <a:endParaRPr lang="en-US" altLang="zh-CN" sz="2400" dirty="0">
              <a:solidFill>
                <a:srgbClr val="000000"/>
              </a:solidFill>
              <a:latin typeface="微软雅黑 Light" panose="020B0502040204020203" pitchFamily="34" charset="-122"/>
              <a:ea typeface="微软雅黑 Light" panose="020B0502040204020203" pitchFamily="34" charset="-122"/>
            </a:endParaRPr>
          </a:p>
          <a:p>
            <a:pPr marL="0" indent="0">
              <a:buNone/>
            </a:pPr>
            <a:r>
              <a:rPr lang="zh-CN" altLang="en-US" sz="2400" dirty="0">
                <a:solidFill>
                  <a:srgbClr val="000000"/>
                </a:solidFill>
                <a:latin typeface="微软雅黑 Light" panose="020B0502040204020203" pitchFamily="34" charset="-122"/>
                <a:ea typeface="微软雅黑 Light" panose="020B0502040204020203" pitchFamily="34" charset="-122"/>
              </a:rPr>
              <a:t>因此被广泛采纳为工业标准</a:t>
            </a:r>
            <a:endParaRPr lang="en-US" altLang="zh-CN" sz="2400" dirty="0">
              <a:solidFill>
                <a:srgbClr val="000000"/>
              </a:solidFill>
              <a:latin typeface="微软雅黑 Light" panose="020B0502040204020203" pitchFamily="34" charset="-122"/>
              <a:ea typeface="微软雅黑 Light" panose="020B0502040204020203" pitchFamily="34" charset="-122"/>
            </a:endParaRPr>
          </a:p>
          <a:p>
            <a:pPr marL="0" indent="0">
              <a:buNone/>
            </a:pPr>
            <a:r>
              <a:rPr lang="zh-CN" altLang="en-US" sz="2400" dirty="0">
                <a:solidFill>
                  <a:srgbClr val="000000"/>
                </a:solidFill>
                <a:latin typeface="微软雅黑 Light" panose="020B0502040204020203" pitchFamily="34" charset="-122"/>
                <a:ea typeface="微软雅黑 Light" panose="020B0502040204020203" pitchFamily="34" charset="-122"/>
              </a:rPr>
              <a:t>因此显卡才都是这么造的</a:t>
            </a: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46</a:t>
            </a:fld>
            <a:endParaRPr lang="zh-CN" altLang="en-US">
              <a:solidFill>
                <a:prstClr val="black"/>
              </a:solidFill>
            </a:endParaRPr>
          </a:p>
        </p:txBody>
      </p:sp>
    </p:spTree>
    <p:extLst>
      <p:ext uri="{BB962C8B-B14F-4D97-AF65-F5344CB8AC3E}">
        <p14:creationId xmlns:p14="http://schemas.microsoft.com/office/powerpoint/2010/main" val="34401007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47</a:t>
            </a:fld>
            <a:endParaRPr lang="zh-CN"/>
          </a:p>
        </p:txBody>
      </p:sp>
    </p:spTree>
    <p:extLst>
      <p:ext uri="{BB962C8B-B14F-4D97-AF65-F5344CB8AC3E}">
        <p14:creationId xmlns:p14="http://schemas.microsoft.com/office/powerpoint/2010/main" val="32396093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effectLst/>
              </a:rPr>
              <a:t>建立了三角面的概念，如何构造一个表面</a:t>
            </a:r>
            <a:endParaRPr lang="en-US" altLang="zh-CN"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effectLst/>
              </a:rPr>
              <a:t>右图，每三个顶点构成一个面，所有面构成一个列表</a:t>
            </a:r>
            <a:endParaRPr lang="en-US" altLang="zh-CN"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effectLst/>
              </a:rPr>
              <a:t>但在引擎中我们通常不会存储</a:t>
            </a:r>
            <a:r>
              <a:rPr lang="en-US" altLang="zh-CN" dirty="0">
                <a:effectLst/>
              </a:rPr>
              <a:t>triangle</a:t>
            </a:r>
            <a:r>
              <a:rPr lang="zh-CN" altLang="en-US" dirty="0">
                <a:effectLst/>
              </a:rPr>
              <a:t>的数组，而是直接存储</a:t>
            </a:r>
            <a:r>
              <a:rPr lang="en-US" altLang="zh-CN" dirty="0">
                <a:effectLst/>
              </a:rPr>
              <a:t>vertex</a:t>
            </a:r>
            <a:r>
              <a:rPr lang="zh-CN" altLang="en-US" dirty="0">
                <a:effectLst/>
              </a:rPr>
              <a:t>数组</a:t>
            </a: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48</a:t>
            </a:fld>
            <a:endParaRPr lang="zh-CN"/>
          </a:p>
        </p:txBody>
      </p:sp>
    </p:spTree>
    <p:extLst>
      <p:ext uri="{BB962C8B-B14F-4D97-AF65-F5344CB8AC3E}">
        <p14:creationId xmlns:p14="http://schemas.microsoft.com/office/powerpoint/2010/main" val="12132033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effectLst/>
                <a:latin typeface="微软雅黑 Light" panose="020B0502040204020203" pitchFamily="34" charset="-122"/>
                <a:ea typeface="微软雅黑 Light" panose="020B0502040204020203" pitchFamily="34" charset="-122"/>
              </a:rPr>
              <a:t>进一步，我们还可以将它封装成类并赋予其接口，这时我们可以称其为</a:t>
            </a:r>
            <a:r>
              <a:rPr lang="en-US" altLang="zh-CN" sz="2400" dirty="0">
                <a:effectLst/>
                <a:latin typeface="微软雅黑 Light" panose="020B0502040204020203" pitchFamily="34" charset="-122"/>
                <a:ea typeface="微软雅黑 Light" panose="020B0502040204020203" pitchFamily="34" charset="-122"/>
              </a:rPr>
              <a:t>Mesh</a:t>
            </a:r>
          </a:p>
          <a:p>
            <a:r>
              <a:rPr lang="en-US" altLang="zh-CN" dirty="0"/>
              <a:t>Mesh</a:t>
            </a:r>
            <a:r>
              <a:rPr lang="zh-CN" altLang="en-US" dirty="0"/>
              <a:t>内部还可不可以增加抽象，还可以，也很有必要，后面我们会给出提示</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49</a:t>
            </a:fld>
            <a:endParaRPr lang="zh-CN"/>
          </a:p>
        </p:txBody>
      </p:sp>
    </p:spTree>
    <p:extLst>
      <p:ext uri="{BB962C8B-B14F-4D97-AF65-F5344CB8AC3E}">
        <p14:creationId xmlns:p14="http://schemas.microsoft.com/office/powerpoint/2010/main" val="4232012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5</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根据我们现在的设计，表示完所有三角面需要重复很多共享顶点</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50</a:t>
            </a:fld>
            <a:endParaRPr lang="zh-CN"/>
          </a:p>
        </p:txBody>
      </p:sp>
    </p:spTree>
    <p:extLst>
      <p:ext uri="{BB962C8B-B14F-4D97-AF65-F5344CB8AC3E}">
        <p14:creationId xmlns:p14="http://schemas.microsoft.com/office/powerpoint/2010/main" val="29669013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51</a:t>
            </a:fld>
            <a:endParaRPr lang="zh-CN"/>
          </a:p>
        </p:txBody>
      </p:sp>
    </p:spTree>
    <p:extLst>
      <p:ext uri="{BB962C8B-B14F-4D97-AF65-F5344CB8AC3E}">
        <p14:creationId xmlns:p14="http://schemas.microsoft.com/office/powerpoint/2010/main" val="33243772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我们想要构建大规模场景，包含上百万三角形。能否完全载入进内存，三角形内存的使用量的就很关键。内存的占用也会影响</a:t>
            </a:r>
            <a:r>
              <a:rPr lang="en-US" altLang="zh-CN" dirty="0"/>
              <a:t>Mesh</a:t>
            </a:r>
            <a:r>
              <a:rPr lang="zh-CN" altLang="en-US" dirty="0"/>
              <a:t>资产的保存和加载时间。</a:t>
            </a:r>
            <a:endParaRPr lang="en-US" altLang="zh-CN" dirty="0"/>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在目前的结构下，一个</a:t>
            </a:r>
            <a:r>
              <a:rPr lang="en-US" altLang="zh-CN" dirty="0"/>
              <a:t>cube</a:t>
            </a:r>
            <a:r>
              <a:rPr lang="zh-CN" altLang="en-US" dirty="0"/>
              <a:t>只要</a:t>
            </a:r>
            <a:r>
              <a:rPr lang="en-US" altLang="zh-CN" dirty="0"/>
              <a:t>400</a:t>
            </a:r>
            <a:r>
              <a:rPr lang="zh-CN" altLang="en-US" dirty="0"/>
              <a:t>多字节，对于动辄上</a:t>
            </a:r>
            <a:r>
              <a:rPr lang="en-US" altLang="zh-CN" dirty="0"/>
              <a:t>GB</a:t>
            </a:r>
            <a:r>
              <a:rPr lang="zh-CN" altLang="en-US" dirty="0"/>
              <a:t>的内存来说微不足道。</a:t>
            </a:r>
            <a:endParaRPr lang="en-US" altLang="zh-CN" dirty="0"/>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但是如果把规模放大到百万级，</a:t>
            </a:r>
            <a:r>
              <a:rPr lang="en-US" altLang="zh-CN" dirty="0"/>
              <a:t>100</a:t>
            </a:r>
            <a:r>
              <a:rPr lang="zh-CN" altLang="en-US" dirty="0"/>
              <a:t>万三角形将消耗</a:t>
            </a:r>
            <a:r>
              <a:rPr lang="en-US" altLang="zh-CN" dirty="0"/>
              <a:t>36MB</a:t>
            </a:r>
            <a:r>
              <a:rPr lang="zh-CN" altLang="en-US" dirty="0"/>
              <a:t>内存，大数据量会使内存、磁盘、网络等方面的传输时间变得不可忽视。</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52</a:t>
            </a:fld>
            <a:endParaRPr lang="zh-CN"/>
          </a:p>
        </p:txBody>
      </p:sp>
    </p:spTree>
    <p:extLst>
      <p:ext uri="{BB962C8B-B14F-4D97-AF65-F5344CB8AC3E}">
        <p14:creationId xmlns:p14="http://schemas.microsoft.com/office/powerpoint/2010/main" val="30206196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53</a:t>
            </a:fld>
            <a:endParaRPr lang="zh-CN"/>
          </a:p>
        </p:txBody>
      </p:sp>
    </p:spTree>
    <p:extLst>
      <p:ext uri="{BB962C8B-B14F-4D97-AF65-F5344CB8AC3E}">
        <p14:creationId xmlns:p14="http://schemas.microsoft.com/office/powerpoint/2010/main" val="15643390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400" dirty="0">
                <a:latin typeface="微软雅黑 Light" panose="020B0502040204020203" pitchFamily="34" charset="-122"/>
                <a:ea typeface="微软雅黑 Light" panose="020B0502040204020203" pitchFamily="34" charset="-122"/>
              </a:rPr>
              <a:t>Vertices</a:t>
            </a:r>
            <a:r>
              <a:rPr lang="zh-CN" altLang="en-US" sz="2400" dirty="0">
                <a:latin typeface="微软雅黑 Light" panose="020B0502040204020203" pitchFamily="34" charset="-122"/>
                <a:ea typeface="微软雅黑 Light" panose="020B0502040204020203" pitchFamily="34" charset="-122"/>
              </a:rPr>
              <a:t>和</a:t>
            </a:r>
            <a:r>
              <a:rPr lang="en-US" altLang="zh-CN" sz="2400" dirty="0">
                <a:latin typeface="微软雅黑 Light" panose="020B0502040204020203" pitchFamily="34" charset="-122"/>
                <a:ea typeface="微软雅黑 Light" panose="020B0502040204020203" pitchFamily="34" charset="-122"/>
              </a:rPr>
              <a:t>Indices</a:t>
            </a:r>
            <a:r>
              <a:rPr lang="zh-CN" altLang="en-US" sz="2400" dirty="0">
                <a:latin typeface="微软雅黑 Light" panose="020B0502040204020203" pitchFamily="34" charset="-122"/>
                <a:ea typeface="微软雅黑 Light" panose="020B0502040204020203" pitchFamily="34" charset="-122"/>
              </a:rPr>
              <a:t>本质上都是内存中的一块连续区域，如果对其进一步抽象，就引出了</a:t>
            </a:r>
            <a:r>
              <a:rPr lang="en-US" altLang="zh-CN" sz="2400" dirty="0">
                <a:latin typeface="微软雅黑 Light" panose="020B0502040204020203" pitchFamily="34" charset="-122"/>
                <a:ea typeface="微软雅黑 Light" panose="020B0502040204020203" pitchFamily="34" charset="-122"/>
              </a:rPr>
              <a:t>Buffer</a:t>
            </a:r>
            <a:r>
              <a:rPr lang="zh-CN" altLang="en-US" sz="2400" dirty="0">
                <a:latin typeface="微软雅黑 Light" panose="020B0502040204020203" pitchFamily="34" charset="-122"/>
                <a:ea typeface="微软雅黑 Light" panose="020B0502040204020203" pitchFamily="34" charset="-122"/>
              </a:rPr>
              <a:t>的概念，</a:t>
            </a:r>
            <a:r>
              <a:rPr lang="en-US" altLang="zh-CN" sz="2400" dirty="0">
                <a:latin typeface="微软雅黑 Light" panose="020B0502040204020203" pitchFamily="34" charset="-122"/>
                <a:ea typeface="微软雅黑 Light" panose="020B0502040204020203" pitchFamily="34" charset="-122"/>
              </a:rPr>
              <a:t>buffer</a:t>
            </a:r>
            <a:r>
              <a:rPr lang="zh-CN" altLang="en-US" sz="2400" dirty="0">
                <a:latin typeface="微软雅黑 Light" panose="020B0502040204020203" pitchFamily="34" charset="-122"/>
                <a:ea typeface="微软雅黑 Light" panose="020B0502040204020203" pitchFamily="34" charset="-122"/>
              </a:rPr>
              <a:t>既可以位于主存也可以位于显存</a:t>
            </a:r>
            <a:endParaRPr lang="en-US" altLang="zh-CN" sz="2400" dirty="0">
              <a:latin typeface="微软雅黑 Light" panose="020B0502040204020203" pitchFamily="34" charset="-122"/>
              <a:ea typeface="微软雅黑 Light" panose="020B0502040204020203" pitchFamily="34"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latin typeface="微软雅黑 Light" panose="020B0502040204020203" pitchFamily="34" charset="-122"/>
                <a:ea typeface="微软雅黑 Light" panose="020B0502040204020203" pitchFamily="34" charset="-122"/>
              </a:rPr>
              <a:t>使用基于索引的表示还有一个好处是能够清晰的表示当两个边重叠的时候，相关的两个顶点究竟是分离的还是共享的</a:t>
            </a:r>
            <a:endParaRPr lang="en-US" altLang="zh-CN" sz="2400" dirty="0">
              <a:latin typeface="微软雅黑 Light" panose="020B0502040204020203" pitchFamily="34" charset="-122"/>
              <a:ea typeface="微软雅黑 Light" panose="020B0502040204020203" pitchFamily="34"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400" dirty="0">
              <a:latin typeface="微软雅黑 Light" panose="020B0502040204020203" pitchFamily="34" charset="-122"/>
              <a:ea typeface="微软雅黑 Light" panose="020B0502040204020203" pitchFamily="34" charset="-122"/>
            </a:endParaRP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54</a:t>
            </a:fld>
            <a:endParaRPr lang="zh-CN"/>
          </a:p>
        </p:txBody>
      </p:sp>
    </p:spTree>
    <p:extLst>
      <p:ext uri="{BB962C8B-B14F-4D97-AF65-F5344CB8AC3E}">
        <p14:creationId xmlns:p14="http://schemas.microsoft.com/office/powerpoint/2010/main" val="25934585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55</a:t>
            </a:fld>
            <a:endParaRPr lang="zh-CN" altLang="en-US">
              <a:solidFill>
                <a:prstClr val="black"/>
              </a:solidFill>
            </a:endParaRPr>
          </a:p>
        </p:txBody>
      </p:sp>
    </p:spTree>
    <p:extLst>
      <p:ext uri="{BB962C8B-B14F-4D97-AF65-F5344CB8AC3E}">
        <p14:creationId xmlns:p14="http://schemas.microsoft.com/office/powerpoint/2010/main" val="23703493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56</a:t>
            </a:fld>
            <a:endParaRPr lang="zh-CN" altLang="en-US">
              <a:solidFill>
                <a:prstClr val="black"/>
              </a:solidFill>
            </a:endParaRPr>
          </a:p>
        </p:txBody>
      </p:sp>
    </p:spTree>
    <p:extLst>
      <p:ext uri="{BB962C8B-B14F-4D97-AF65-F5344CB8AC3E}">
        <p14:creationId xmlns:p14="http://schemas.microsoft.com/office/powerpoint/2010/main" val="18250833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57</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58</a:t>
            </a:fld>
            <a:endParaRPr lang="zh-CN">
              <a:solidFill>
                <a:prstClr val="black"/>
              </a:solidFill>
            </a:endParaRPr>
          </a:p>
        </p:txBody>
      </p:sp>
    </p:spTree>
    <p:extLst>
      <p:ext uri="{BB962C8B-B14F-4D97-AF65-F5344CB8AC3E}">
        <p14:creationId xmlns:p14="http://schemas.microsoft.com/office/powerpoint/2010/main" val="3276300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59</a:t>
            </a:fld>
            <a:endParaRPr lang="zh-CN" altLang="en-US">
              <a:solidFill>
                <a:prstClr val="black"/>
              </a:solidFill>
            </a:endParaRPr>
          </a:p>
        </p:txBody>
      </p:sp>
    </p:spTree>
    <p:extLst>
      <p:ext uri="{BB962C8B-B14F-4D97-AF65-F5344CB8AC3E}">
        <p14:creationId xmlns:p14="http://schemas.microsoft.com/office/powerpoint/2010/main" val="246182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38303897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a:latin typeface="宋体" panose="02010600030101010101" pitchFamily="2" charset="-122"/>
                <a:cs typeface="宋体" panose="02010600030101010101" pitchFamily="2" charset="-122"/>
              </a:rPr>
              <a:t>为了使三角形里顶点的属性可以平滑的过渡（插值），这里引入了重心坐标。</a:t>
            </a:r>
            <a:endParaRPr lang="en-US" altLang="zh-CN" sz="2400" dirty="0">
              <a:latin typeface="宋体" panose="02010600030101010101" pitchFamily="2" charset="-122"/>
              <a:cs typeface="宋体" panose="02010600030101010101" pitchFamily="2" charset="-122"/>
            </a:endParaRPr>
          </a:p>
          <a:p>
            <a:r>
              <a:rPr lang="zh-CN" altLang="en-US" sz="2400" dirty="0">
                <a:latin typeface="宋体" panose="02010600030101010101" pitchFamily="2" charset="-122"/>
                <a:cs typeface="宋体" panose="02010600030101010101" pitchFamily="2" charset="-122"/>
              </a:rPr>
              <a:t>重心坐标可以用线性组合的方式来表示三角形内部任意的点，这样就可以将三角形的顶点（各个属性）之间进行平滑过渡了。</a:t>
            </a:r>
            <a:endParaRPr lang="en-US" altLang="zh-CN" sz="2400" dirty="0">
              <a:latin typeface="宋体" panose="02010600030101010101" pitchFamily="2" charset="-122"/>
              <a:cs typeface="宋体" panose="02010600030101010101" pitchFamily="2" charset="-122"/>
            </a:endParaRPr>
          </a:p>
          <a:p>
            <a:endParaRPr lang="zh-CN" altLang="zh-CN" sz="2400" dirty="0">
              <a:latin typeface="宋体" panose="02010600030101010101" pitchFamily="2" charset="-122"/>
              <a:cs typeface="宋体" panose="02010600030101010101" pitchFamily="2" charset="-122"/>
            </a:endParaRPr>
          </a:p>
          <a:p>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60</a:t>
            </a:fld>
            <a:endParaRPr lang="zh-CN" altLang="en-US">
              <a:solidFill>
                <a:prstClr val="black"/>
              </a:solidFill>
            </a:endParaRPr>
          </a:p>
        </p:txBody>
      </p:sp>
    </p:spTree>
    <p:extLst>
      <p:ext uri="{BB962C8B-B14F-4D97-AF65-F5344CB8AC3E}">
        <p14:creationId xmlns:p14="http://schemas.microsoft.com/office/powerpoint/2010/main" val="17303361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zh-CN" altLang="en-US" sz="2400" dirty="0">
                <a:solidFill>
                  <a:srgbClr val="000000"/>
                </a:solidFill>
              </a:rPr>
              <a:t>重心坐标可以帮助我们找到平面上任意一点的</a:t>
            </a:r>
            <a:r>
              <a:rPr lang="en-US" altLang="zh-CN" sz="2400" dirty="0" err="1">
                <a:solidFill>
                  <a:srgbClr val="000000"/>
                </a:solidFill>
              </a:rPr>
              <a:t>uv</a:t>
            </a:r>
            <a:r>
              <a:rPr lang="en-US" altLang="zh-CN" sz="2400" dirty="0">
                <a:solidFill>
                  <a:srgbClr val="000000"/>
                </a:solidFill>
              </a:rPr>
              <a:t>, </a:t>
            </a:r>
            <a:r>
              <a:rPr lang="zh-CN" altLang="en-US" sz="2400" dirty="0">
                <a:solidFill>
                  <a:srgbClr val="000000"/>
                </a:solidFill>
              </a:rPr>
              <a:t>因此可以对应找到纹理上对应的贴图信息；当贴图尺寸和屏幕分辨率不匹配，为了找到合适的纹理信息，需要进行纹理过滤。</a:t>
            </a:r>
            <a:endParaRPr lang="en-US" altLang="zh-CN" sz="2400" dirty="0">
              <a:solidFill>
                <a:srgbClr val="000000"/>
              </a:solidFill>
            </a:endParaRPr>
          </a:p>
          <a:p>
            <a:pPr marL="0" marR="0" indent="0" algn="l" defTabSz="1828800" rtl="0" eaLnBrk="1" fontAlgn="auto" latinLnBrk="0" hangingPunct="1">
              <a:lnSpc>
                <a:spcPct val="100000"/>
              </a:lnSpc>
              <a:spcBef>
                <a:spcPts val="0"/>
              </a:spcBef>
              <a:spcAft>
                <a:spcPts val="0"/>
              </a:spcAft>
              <a:buClrTx/>
              <a:buSzTx/>
              <a:buFontTx/>
              <a:buNone/>
              <a:tabLst/>
              <a:defRPr/>
            </a:pPr>
            <a:r>
              <a:rPr lang="zh-CN" altLang="en-US" sz="2400" dirty="0">
                <a:solidFill>
                  <a:srgbClr val="000000"/>
                </a:solidFill>
              </a:rPr>
              <a:t>图形硬件计算像素中心落入纹理空间的位置时候，会对纹理贴图进行采样，采样通常需要多于一个采样点，把采样结果混合以得到实际颜色的过程叫纹理过滤。</a:t>
            </a:r>
            <a:endParaRPr lang="en-US" altLang="zh-CN" sz="2400" dirty="0">
              <a:solidFill>
                <a:srgbClr val="000000"/>
              </a:solidFill>
            </a:endParaRPr>
          </a:p>
          <a:p>
            <a:endParaRPr lang="en-US" altLang="zh-CN" sz="2400" dirty="0">
              <a:latin typeface="宋体" panose="02010600030101010101" pitchFamily="2" charset="-122"/>
              <a:cs typeface="宋体" panose="02010600030101010101" pitchFamily="2" charset="-122"/>
            </a:endParaRPr>
          </a:p>
          <a:p>
            <a:r>
              <a:rPr lang="zh-CN" altLang="en-US" sz="2400" dirty="0">
                <a:latin typeface="宋体" panose="02010600030101010101" pitchFamily="2" charset="-122"/>
                <a:cs typeface="宋体" panose="02010600030101010101" pitchFamily="2" charset="-122"/>
              </a:rPr>
              <a:t>最邻近：最接近像素中心的纹素（</a:t>
            </a:r>
            <a:r>
              <a:rPr lang="en-US" altLang="zh-CN" sz="2400" dirty="0" err="1">
                <a:latin typeface="宋体" panose="02010600030101010101" pitchFamily="2" charset="-122"/>
                <a:cs typeface="宋体" panose="02010600030101010101" pitchFamily="2" charset="-122"/>
              </a:rPr>
              <a:t>texel</a:t>
            </a:r>
            <a:r>
              <a:rPr lang="zh-CN" altLang="en-US" sz="2400" dirty="0">
                <a:latin typeface="宋体" panose="02010600030101010101" pitchFamily="2" charset="-122"/>
                <a:cs typeface="宋体" panose="02010600030101010101" pitchFamily="2" charset="-122"/>
              </a:rPr>
              <a:t>）或者 做</a:t>
            </a:r>
            <a:r>
              <a:rPr lang="zh-CN" altLang="en-US" sz="2400" baseline="0" dirty="0">
                <a:latin typeface="宋体" panose="02010600030101010101" pitchFamily="2" charset="-122"/>
                <a:cs typeface="宋体" panose="02010600030101010101" pitchFamily="2" charset="-122"/>
              </a:rPr>
              <a:t>简单的四舍五入。</a:t>
            </a:r>
            <a:endParaRPr lang="en-US" altLang="zh-CN" sz="2400" baseline="0" dirty="0">
              <a:latin typeface="宋体" panose="02010600030101010101" pitchFamily="2" charset="-122"/>
              <a:cs typeface="宋体" panose="02010600030101010101" pitchFamily="2" charset="-122"/>
            </a:endParaRPr>
          </a:p>
          <a:p>
            <a:r>
              <a:rPr lang="zh-CN" altLang="en-US" sz="2400" baseline="0" dirty="0">
                <a:latin typeface="宋体" panose="02010600030101010101" pitchFamily="2" charset="-122"/>
                <a:cs typeface="宋体" panose="02010600030101010101" pitchFamily="2" charset="-122"/>
              </a:rPr>
              <a:t>双线性：围绕像素点中心的</a:t>
            </a:r>
            <a:r>
              <a:rPr lang="en-US" altLang="zh-CN" sz="2400" baseline="0" dirty="0">
                <a:latin typeface="宋体" panose="02010600030101010101" pitchFamily="2" charset="-122"/>
                <a:cs typeface="宋体" panose="02010600030101010101" pitchFamily="2" charset="-122"/>
              </a:rPr>
              <a:t>4</a:t>
            </a:r>
            <a:r>
              <a:rPr lang="zh-CN" altLang="en-US" sz="2400" baseline="0" dirty="0">
                <a:latin typeface="宋体" panose="02010600030101010101" pitchFamily="2" charset="-122"/>
                <a:cs typeface="宋体" panose="02010600030101010101" pitchFamily="2" charset="-122"/>
              </a:rPr>
              <a:t>个文素采样，计算该</a:t>
            </a:r>
            <a:r>
              <a:rPr lang="en-US" altLang="zh-CN" sz="2400" baseline="0" dirty="0">
                <a:latin typeface="宋体" panose="02010600030101010101" pitchFamily="2" charset="-122"/>
                <a:cs typeface="宋体" panose="02010600030101010101" pitchFamily="2" charset="-122"/>
              </a:rPr>
              <a:t>4</a:t>
            </a:r>
            <a:r>
              <a:rPr lang="zh-CN" altLang="en-US" sz="2400" baseline="0" dirty="0">
                <a:latin typeface="宋体" panose="02010600030101010101" pitchFamily="2" charset="-122"/>
                <a:cs typeface="宋体" panose="02010600030101010101" pitchFamily="2" charset="-122"/>
              </a:rPr>
              <a:t>个颜色的加权平均。</a:t>
            </a:r>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61</a:t>
            </a:fld>
            <a:endParaRPr lang="zh-CN" altLang="en-US">
              <a:solidFill>
                <a:prstClr val="black"/>
              </a:solidFill>
            </a:endParaRPr>
          </a:p>
        </p:txBody>
      </p:sp>
    </p:spTree>
    <p:extLst>
      <p:ext uri="{BB962C8B-B14F-4D97-AF65-F5344CB8AC3E}">
        <p14:creationId xmlns:p14="http://schemas.microsoft.com/office/powerpoint/2010/main" val="22299891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spcBef>
                <a:spcPts val="600"/>
              </a:spcBef>
              <a:spcAft>
                <a:spcPts val="600"/>
              </a:spcAft>
              <a:buFont typeface="Arial" panose="020B0604020202020204" pitchFamily="34" charset="0"/>
              <a:buNone/>
            </a:pPr>
            <a:r>
              <a:rPr lang="zh-CN" altLang="en-US" sz="2400" dirty="0">
                <a:solidFill>
                  <a:srgbClr val="000000"/>
                </a:solidFill>
              </a:rPr>
              <a:t>近处一个像素覆盖纹理较小，远处一个像素覆盖纹理较大。</a:t>
            </a:r>
            <a:endParaRPr lang="en-US" altLang="zh-CN" sz="2400" dirty="0">
              <a:solidFill>
                <a:srgbClr val="000000"/>
              </a:solidFill>
            </a:endParaRPr>
          </a:p>
          <a:p>
            <a:pPr marL="0" indent="0">
              <a:spcBef>
                <a:spcPts val="600"/>
              </a:spcBef>
              <a:spcAft>
                <a:spcPts val="600"/>
              </a:spcAft>
              <a:buFont typeface="Arial" panose="020B0604020202020204" pitchFamily="34" charset="0"/>
              <a:buNone/>
            </a:pPr>
            <a:r>
              <a:rPr lang="zh-CN" altLang="en-US" sz="2400" dirty="0">
                <a:solidFill>
                  <a:srgbClr val="000000"/>
                </a:solidFill>
              </a:rPr>
              <a:t>屏幕像素覆盖纹理大小各不相同。</a:t>
            </a:r>
            <a:endParaRPr lang="en-US" altLang="zh-CN" sz="2400" dirty="0">
              <a:solidFill>
                <a:srgbClr val="000000"/>
              </a:solidFill>
            </a:endParaRPr>
          </a:p>
          <a:p>
            <a:pPr marL="0" indent="0">
              <a:spcBef>
                <a:spcPts val="600"/>
              </a:spcBef>
              <a:spcAft>
                <a:spcPts val="600"/>
              </a:spcAft>
              <a:buFont typeface="Arial" panose="020B0604020202020204" pitchFamily="34" charset="0"/>
              <a:buNone/>
            </a:pPr>
            <a:r>
              <a:rPr lang="zh-CN" altLang="en-US" sz="2400" dirty="0">
                <a:solidFill>
                  <a:srgbClr val="000000"/>
                </a:solidFill>
              </a:rPr>
              <a:t>当仅仅使用插值 取像素值的时候 就会出现图上的现象，远处的像素会出现摩尔纹，近处会出现锯齿。加大采样点数量虽然可以提升显示效果，但是会带来更多的性能消耗。</a:t>
            </a:r>
            <a:endParaRPr lang="en-US" altLang="zh-CN" sz="2400" dirty="0">
              <a:solidFill>
                <a:srgbClr val="000000"/>
              </a:solidFill>
            </a:endParaRPr>
          </a:p>
          <a:p>
            <a:pPr marL="0" indent="0">
              <a:spcBef>
                <a:spcPts val="600"/>
              </a:spcBef>
              <a:spcAft>
                <a:spcPts val="600"/>
              </a:spcAft>
              <a:buFont typeface="Arial" panose="020B0604020202020204" pitchFamily="34" charset="0"/>
              <a:buNone/>
            </a:pPr>
            <a:r>
              <a:rPr lang="zh-CN" altLang="en-US" sz="2400" dirty="0">
                <a:solidFill>
                  <a:srgbClr val="000000"/>
                </a:solidFill>
              </a:rPr>
              <a:t>引入</a:t>
            </a:r>
            <a:r>
              <a:rPr lang="en-US" altLang="zh-CN" sz="2400" dirty="0" err="1">
                <a:solidFill>
                  <a:srgbClr val="000000"/>
                </a:solidFill>
              </a:rPr>
              <a:t>mipmap</a:t>
            </a:r>
            <a:r>
              <a:rPr lang="zh-CN" altLang="en-US" sz="2400" dirty="0">
                <a:solidFill>
                  <a:srgbClr val="000000"/>
                </a:solidFill>
              </a:rPr>
              <a:t>， 支持范围查询。</a:t>
            </a:r>
            <a:endParaRPr lang="en-US" altLang="zh-CN" sz="2400" dirty="0">
              <a:solidFill>
                <a:srgbClr val="000000"/>
              </a:solidFill>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62</a:t>
            </a:fld>
            <a:endParaRPr lang="zh-CN" altLang="en-US">
              <a:solidFill>
                <a:prstClr val="black"/>
              </a:solidFill>
            </a:endParaRPr>
          </a:p>
        </p:txBody>
      </p:sp>
    </p:spTree>
    <p:extLst>
      <p:ext uri="{BB962C8B-B14F-4D97-AF65-F5344CB8AC3E}">
        <p14:creationId xmlns:p14="http://schemas.microsoft.com/office/powerpoint/2010/main" val="9342973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dirty="0">
                <a:latin typeface="宋体" panose="02010600030101010101" pitchFamily="2" charset="-122"/>
                <a:cs typeface="宋体" panose="02010600030101010101" pitchFamily="2" charset="-122"/>
              </a:rPr>
              <a:t>1.</a:t>
            </a:r>
            <a:r>
              <a:rPr lang="zh-CN" altLang="en-US" sz="2400" dirty="0">
                <a:latin typeface="宋体" panose="02010600030101010101" pitchFamily="2" charset="-122"/>
                <a:cs typeface="宋体" panose="02010600030101010101" pitchFamily="2" charset="-122"/>
              </a:rPr>
              <a:t>取</a:t>
            </a:r>
            <a:r>
              <a:rPr lang="zh-CN" altLang="en-US" sz="2400" baseline="0" dirty="0">
                <a:latin typeface="宋体" panose="02010600030101010101" pitchFamily="2" charset="-122"/>
                <a:cs typeface="宋体" panose="02010600030101010101" pitchFamily="2" charset="-122"/>
              </a:rPr>
              <a:t> 屏幕像素 某一个点和周围相邻的像素点， 在 纹理空间 对应的坐标。</a:t>
            </a:r>
            <a:endParaRPr lang="en-US" altLang="zh-CN" sz="2400" baseline="0" dirty="0">
              <a:latin typeface="宋体" panose="02010600030101010101" pitchFamily="2" charset="-122"/>
              <a:cs typeface="宋体" panose="02010600030101010101" pitchFamily="2" charset="-122"/>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dirty="0">
                <a:latin typeface="宋体" panose="02010600030101010101" pitchFamily="2" charset="-122"/>
                <a:cs typeface="宋体" panose="02010600030101010101" pitchFamily="2" charset="-122"/>
              </a:rPr>
              <a:t>2.</a:t>
            </a:r>
            <a:r>
              <a:rPr lang="zh-CN" altLang="en-US" sz="2400" dirty="0">
                <a:latin typeface="宋体" panose="02010600030101010101" pitchFamily="2" charset="-122"/>
                <a:cs typeface="宋体" panose="02010600030101010101" pitchFamily="2" charset="-122"/>
              </a:rPr>
              <a:t>根据贴图空间 映射的点可以计算大概占据多长的距离。 根据计算的距离可以近似知道一个像素在纹理上所占据的面积是多大。如图上粉色区域。</a:t>
            </a:r>
            <a:endParaRPr lang="en-US" altLang="zh-CN" sz="2400" dirty="0">
              <a:latin typeface="宋体" panose="02010600030101010101" pitchFamily="2" charset="-122"/>
              <a:cs typeface="宋体" panose="02010600030101010101" pitchFamily="2" charset="-122"/>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dirty="0">
                <a:latin typeface="宋体" panose="02010600030101010101" pitchFamily="2" charset="-122"/>
                <a:cs typeface="宋体" panose="02010600030101010101" pitchFamily="2" charset="-122"/>
              </a:rPr>
              <a:t>3.</a:t>
            </a:r>
            <a:r>
              <a:rPr lang="zh-CN" altLang="en-US" sz="2400" dirty="0">
                <a:solidFill>
                  <a:srgbClr val="000000"/>
                </a:solidFill>
              </a:rPr>
              <a:t>如果计算的区域大小</a:t>
            </a:r>
            <a:r>
              <a:rPr lang="en-US" altLang="zh-CN" sz="2400" dirty="0">
                <a:solidFill>
                  <a:srgbClr val="000000"/>
                </a:solidFill>
              </a:rPr>
              <a:t>1x1, </a:t>
            </a:r>
            <a:r>
              <a:rPr lang="zh-CN" altLang="en-US" sz="2400" dirty="0">
                <a:solidFill>
                  <a:srgbClr val="000000"/>
                </a:solidFill>
              </a:rPr>
              <a:t>则直接使用原始贴图。 原则就是  这个区域在第几层</a:t>
            </a:r>
            <a:r>
              <a:rPr lang="en-US" altLang="zh-CN" sz="2400" dirty="0" err="1">
                <a:solidFill>
                  <a:srgbClr val="000000"/>
                </a:solidFill>
              </a:rPr>
              <a:t>mipmap</a:t>
            </a:r>
            <a:r>
              <a:rPr lang="zh-CN" altLang="en-US" sz="2400" dirty="0">
                <a:solidFill>
                  <a:srgbClr val="000000"/>
                </a:solidFill>
              </a:rPr>
              <a:t>可以变成一个像素的大小，那么就用那一层。查询关系就是 </a:t>
            </a:r>
            <a:r>
              <a:rPr lang="en-US" altLang="zh-CN" sz="2400" dirty="0">
                <a:solidFill>
                  <a:srgbClr val="000000"/>
                </a:solidFill>
              </a:rPr>
              <a:t>D = log2L,</a:t>
            </a:r>
            <a:r>
              <a:rPr lang="en-US" altLang="zh-CN" sz="2400" baseline="0" dirty="0">
                <a:solidFill>
                  <a:srgbClr val="000000"/>
                </a:solidFill>
              </a:rPr>
              <a:t> </a:t>
            </a:r>
            <a:r>
              <a:rPr lang="zh-CN" altLang="en-US" sz="2400" baseline="0" dirty="0">
                <a:solidFill>
                  <a:srgbClr val="000000"/>
                </a:solidFill>
              </a:rPr>
              <a:t>如上图， </a:t>
            </a:r>
            <a:r>
              <a:rPr lang="en-US" altLang="zh-CN" sz="2400" baseline="0" dirty="0">
                <a:solidFill>
                  <a:srgbClr val="000000"/>
                </a:solidFill>
              </a:rPr>
              <a:t>D</a:t>
            </a:r>
            <a:r>
              <a:rPr lang="zh-CN" altLang="en-US" sz="2400" baseline="0" dirty="0">
                <a:solidFill>
                  <a:srgbClr val="000000"/>
                </a:solidFill>
              </a:rPr>
              <a:t>是 </a:t>
            </a:r>
            <a:r>
              <a:rPr lang="en-US" altLang="zh-CN" sz="2400" baseline="0" dirty="0" err="1">
                <a:solidFill>
                  <a:srgbClr val="000000"/>
                </a:solidFill>
              </a:rPr>
              <a:t>mipmap</a:t>
            </a:r>
            <a:r>
              <a:rPr lang="en-US" altLang="zh-CN" sz="2400" baseline="0" dirty="0">
                <a:solidFill>
                  <a:srgbClr val="000000"/>
                </a:solidFill>
              </a:rPr>
              <a:t> level</a:t>
            </a:r>
            <a:r>
              <a:rPr lang="zh-CN" altLang="en-US" sz="2400" baseline="0" dirty="0">
                <a:solidFill>
                  <a:srgbClr val="000000"/>
                </a:solidFill>
              </a:rPr>
              <a:t>。</a:t>
            </a:r>
            <a:endParaRPr lang="en-US" altLang="zh-CN" sz="2400" baseline="0" dirty="0">
              <a:solidFill>
                <a:srgbClr val="000000"/>
              </a:solidFill>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baseline="0" dirty="0">
                <a:solidFill>
                  <a:srgbClr val="000000"/>
                </a:solidFill>
              </a:rPr>
              <a:t>4.</a:t>
            </a:r>
            <a:r>
              <a:rPr lang="zh-CN" altLang="en-US" sz="2400" baseline="0" dirty="0">
                <a:solidFill>
                  <a:srgbClr val="000000"/>
                </a:solidFill>
              </a:rPr>
              <a:t>不同等级的 </a:t>
            </a:r>
            <a:r>
              <a:rPr lang="en-US" altLang="zh-CN" sz="2400" baseline="0" dirty="0" err="1">
                <a:solidFill>
                  <a:srgbClr val="000000"/>
                </a:solidFill>
              </a:rPr>
              <a:t>mipmap</a:t>
            </a:r>
            <a:r>
              <a:rPr lang="en-US" altLang="zh-CN" sz="2400" baseline="0" dirty="0">
                <a:solidFill>
                  <a:srgbClr val="000000"/>
                </a:solidFill>
              </a:rPr>
              <a:t> </a:t>
            </a:r>
            <a:r>
              <a:rPr lang="zh-CN" altLang="en-US" sz="2400" baseline="0" dirty="0">
                <a:solidFill>
                  <a:srgbClr val="000000"/>
                </a:solidFill>
              </a:rPr>
              <a:t>之间的像素过渡，会选取临近的两层</a:t>
            </a:r>
            <a:r>
              <a:rPr lang="en-US" altLang="zh-CN" sz="2400" baseline="0" dirty="0" err="1">
                <a:solidFill>
                  <a:srgbClr val="000000"/>
                </a:solidFill>
              </a:rPr>
              <a:t>mipmap</a:t>
            </a:r>
            <a:r>
              <a:rPr lang="en-US" altLang="zh-CN" sz="2400" baseline="0" dirty="0">
                <a:solidFill>
                  <a:srgbClr val="000000"/>
                </a:solidFill>
              </a:rPr>
              <a:t> level, </a:t>
            </a:r>
            <a:r>
              <a:rPr lang="zh-CN" altLang="en-US" sz="2400" baseline="0" dirty="0">
                <a:solidFill>
                  <a:srgbClr val="000000"/>
                </a:solidFill>
              </a:rPr>
              <a:t>在两层内部 各自做双线性插值</a:t>
            </a:r>
            <a:r>
              <a:rPr lang="zh-CN" altLang="en-US" sz="2400" dirty="0">
                <a:solidFill>
                  <a:srgbClr val="000000"/>
                </a:solidFill>
              </a:rPr>
              <a:t>， 将层与层之间的结果再做一次插值，得到过渡的</a:t>
            </a:r>
            <a:r>
              <a:rPr lang="en-US" altLang="zh-CN" sz="2400" dirty="0" err="1">
                <a:solidFill>
                  <a:srgbClr val="000000"/>
                </a:solidFill>
              </a:rPr>
              <a:t>mipmap</a:t>
            </a:r>
            <a:r>
              <a:rPr lang="en-US" altLang="zh-CN" sz="2400" dirty="0">
                <a:solidFill>
                  <a:srgbClr val="000000"/>
                </a:solidFill>
              </a:rPr>
              <a:t> </a:t>
            </a:r>
            <a:r>
              <a:rPr lang="zh-CN" altLang="en-US" sz="2400" dirty="0">
                <a:solidFill>
                  <a:srgbClr val="000000"/>
                </a:solidFill>
              </a:rPr>
              <a:t>结果。</a:t>
            </a:r>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63</a:t>
            </a:fld>
            <a:endParaRPr lang="zh-CN" altLang="en-US">
              <a:solidFill>
                <a:prstClr val="black"/>
              </a:solidFill>
            </a:endParaRPr>
          </a:p>
        </p:txBody>
      </p:sp>
    </p:spTree>
    <p:extLst>
      <p:ext uri="{BB962C8B-B14F-4D97-AF65-F5344CB8AC3E}">
        <p14:creationId xmlns:p14="http://schemas.microsoft.com/office/powerpoint/2010/main" val="37341527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Mipmap</a:t>
            </a:r>
            <a:r>
              <a:rPr lang="en-US" altLang="zh-CN" dirty="0"/>
              <a:t> </a:t>
            </a:r>
            <a:r>
              <a:rPr lang="zh-CN" altLang="en-US" dirty="0"/>
              <a:t>采样结果， 不同</a:t>
            </a:r>
            <a:r>
              <a:rPr lang="en-US" altLang="zh-CN" dirty="0" err="1"/>
              <a:t>mipmap</a:t>
            </a:r>
            <a:r>
              <a:rPr lang="zh-CN" altLang="en-US" dirty="0"/>
              <a:t>等级之间因为采用三线性插值， 可以看到有明显的过渡效果</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64</a:t>
            </a:fld>
            <a:endParaRPr lang="zh-CN"/>
          </a:p>
        </p:txBody>
      </p:sp>
    </p:spTree>
    <p:extLst>
      <p:ext uri="{BB962C8B-B14F-4D97-AF65-F5344CB8AC3E}">
        <p14:creationId xmlns:p14="http://schemas.microsoft.com/office/powerpoint/2010/main" val="33598833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纹理还可以理解成一块数据，可以做不同类型的查询，并非完全限制再图像上。</a:t>
            </a:r>
            <a:endParaRPr lang="en-US" altLang="zh-CN" dirty="0"/>
          </a:p>
          <a:p>
            <a:r>
              <a:rPr lang="zh-CN" altLang="en-US" dirty="0"/>
              <a:t>凹凸贴图：纹理不只可以表现颜色，还可以定义任意一个点的相对高度，从而影响法线的变化，产生了着色的明暗对比。</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65</a:t>
            </a:fld>
            <a:endParaRPr lang="zh-CN"/>
          </a:p>
        </p:txBody>
      </p:sp>
    </p:spTree>
    <p:extLst>
      <p:ext uri="{BB962C8B-B14F-4D97-AF65-F5344CB8AC3E}">
        <p14:creationId xmlns:p14="http://schemas.microsoft.com/office/powerpoint/2010/main" val="39228470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66</a:t>
            </a:fld>
            <a:endParaRPr lang="zh-CN"/>
          </a:p>
        </p:txBody>
      </p:sp>
    </p:spTree>
    <p:extLst>
      <p:ext uri="{BB962C8B-B14F-4D97-AF65-F5344CB8AC3E}">
        <p14:creationId xmlns:p14="http://schemas.microsoft.com/office/powerpoint/2010/main" val="1514034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但是要提一下左右手系</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7</a:t>
            </a:fld>
            <a:endParaRPr lang="zh-CN"/>
          </a:p>
        </p:txBody>
      </p:sp>
    </p:spTree>
    <p:extLst>
      <p:ext uri="{BB962C8B-B14F-4D97-AF65-F5344CB8AC3E}">
        <p14:creationId xmlns:p14="http://schemas.microsoft.com/office/powerpoint/2010/main" val="3029642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8</a:t>
            </a:fld>
            <a:endParaRPr lang="zh-CN"/>
          </a:p>
        </p:txBody>
      </p:sp>
    </p:spTree>
    <p:extLst>
      <p:ext uri="{BB962C8B-B14F-4D97-AF65-F5344CB8AC3E}">
        <p14:creationId xmlns:p14="http://schemas.microsoft.com/office/powerpoint/2010/main" val="2363400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能够确定</a:t>
            </a:r>
            <a:r>
              <a:rPr lang="en-US" altLang="zh-CN" dirty="0"/>
              <a:t>a</a:t>
            </a:r>
            <a:r>
              <a:rPr lang="zh-CN" altLang="en-US" dirty="0"/>
              <a:t>、</a:t>
            </a:r>
            <a:r>
              <a:rPr lang="en-US" altLang="zh-CN" dirty="0"/>
              <a:t>b</a:t>
            </a:r>
            <a:r>
              <a:rPr lang="zh-CN" altLang="en-US" dirty="0"/>
              <a:t>向量所在平面的法线，所以常用于构建一些正交特性。</a:t>
            </a:r>
            <a:endParaRPr lang="en-US" altLang="zh-CN" dirty="0"/>
          </a:p>
          <a:p>
            <a:r>
              <a:rPr lang="zh-CN" altLang="en-US" dirty="0"/>
              <a:t>结果具有方向性，可以利用方向确定一些相关特征，左右和内外应用</a:t>
            </a:r>
            <a:r>
              <a:rPr lang="en-US" altLang="zh-CN" dirty="0"/>
              <a:t>GAMES101</a:t>
            </a:r>
            <a:r>
              <a:rPr lang="zh-CN" altLang="en-US" dirty="0"/>
              <a:t>讲的比较详细，我们就不拾人牙慧了。</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2985619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105962405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pPr algn="r">
                <a:buSzPct val="25000"/>
              </a:p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9843296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pPr algn="ctr" defTabSz="825500" hangingPunct="0"/>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849153788"/>
      </p:ext>
    </p:extLst>
  </p:cSld>
  <p:clrMap bg1="lt1" tx1="dk1" bg2="lt2" tx2="dk2" accent1="accent1" accent2="accent2" accent3="accent3" accent4="accent4" accent5="accent5" accent6="accent6" hlink="hlink" folHlink="folHlink"/>
  <p:sldLayoutIdLst>
    <p:sldLayoutId id="2147483659" r:id="rId1"/>
    <p:sldLayoutId id="2147483660" r:id="rId2"/>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hyperlink" Target="http://www.lighthouse3d.com/tutorials/glsl-12-tutorial/the-normal-matrix/"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games-cn.org/intro-graphics/" TargetMode="Externa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67.pn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8.jp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jp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2.png"/><Relationship Id="rId7"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2.png"/><Relationship Id="rId10" Type="http://schemas.openxmlformats.org/officeDocument/2006/relationships/image" Target="../media/image80.png"/><Relationship Id="rId4" Type="http://schemas.openxmlformats.org/officeDocument/2006/relationships/image" Target="../media/image76.png"/><Relationship Id="rId9" Type="http://schemas.openxmlformats.org/officeDocument/2006/relationships/image" Target="../media/image73.jp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8" Type="http://schemas.openxmlformats.org/officeDocument/2006/relationships/hyperlink" Target="https://en.wikipedia.org/wiki/B%C3%A9zier_surface" TargetMode="External"/><Relationship Id="rId3" Type="http://schemas.openxmlformats.org/officeDocument/2006/relationships/image" Target="../media/image88.png"/><Relationship Id="rId7" Type="http://schemas.openxmlformats.org/officeDocument/2006/relationships/hyperlink" Target="https://en.wikipedia.org/wiki/B%C3%A9zier_curve"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98.jpeg"/><Relationship Id="rId4" Type="http://schemas.openxmlformats.org/officeDocument/2006/relationships/image" Target="../media/image97.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106.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2.png"/><Relationship Id="rId7"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16.jpeg"/><Relationship Id="rId5" Type="http://schemas.openxmlformats.org/officeDocument/2006/relationships/image" Target="../media/image115.png"/><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hyperlink" Target="http://www.gradientspace.com/tutorials" TargetMode="External"/><Relationship Id="rId4"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124.png"/><Relationship Id="rId4" Type="http://schemas.openxmlformats.org/officeDocument/2006/relationships/image" Target="../media/image12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126.png"/><Relationship Id="rId4" Type="http://schemas.openxmlformats.org/officeDocument/2006/relationships/image" Target="../media/image125.png"/></Relationships>
</file>

<file path=ppt/slides/_rels/slide61.xml.rels><?xml version="1.0" encoding="UTF-8" standalone="yes"?>
<Relationships xmlns="http://schemas.openxmlformats.org/package/2006/relationships"><Relationship Id="rId3" Type="http://schemas.openxmlformats.org/officeDocument/2006/relationships/image" Target="../media/image122.jpeg"/><Relationship Id="rId7" Type="http://schemas.openxmlformats.org/officeDocument/2006/relationships/image" Target="../media/image128.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127.png"/><Relationship Id="rId5" Type="http://schemas.openxmlformats.org/officeDocument/2006/relationships/hyperlink" Target="https://zh.wikipedia.org/wiki/%E5%90%84%E5%90%91%E5%BC%82%E6%80%A7%E8%BF%87%E6%BB%A4" TargetMode="External"/><Relationship Id="rId4" Type="http://schemas.openxmlformats.org/officeDocument/2006/relationships/hyperlink" Target="https://zhuanlan.zhihu.com/p/77496615"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130.png"/><Relationship Id="rId4" Type="http://schemas.openxmlformats.org/officeDocument/2006/relationships/image" Target="../media/image129.png"/></Relationships>
</file>

<file path=ppt/slides/_rels/slide63.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132.png"/><Relationship Id="rId4" Type="http://schemas.openxmlformats.org/officeDocument/2006/relationships/image" Target="../media/image131.png"/></Relationships>
</file>

<file path=ppt/slides/_rels/slide6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34.png"/></Relationships>
</file>

<file path=ppt/slides/_rels/slide6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36.png"/></Relationships>
</file>

<file path=ppt/slides/_rels/slide66.xml.rels><?xml version="1.0" encoding="UTF-8" standalone="yes"?>
<Relationships xmlns="http://schemas.openxmlformats.org/package/2006/relationships"><Relationship Id="rId3" Type="http://schemas.openxmlformats.org/officeDocument/2006/relationships/hyperlink" Target="https://learnopengl-cn.github.io/02%20Lighting/02%20Basic%20Lighting/"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38.png"/><Relationship Id="rId4" Type="http://schemas.openxmlformats.org/officeDocument/2006/relationships/image" Target="../media/image13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9"/>
            <a:ext cx="20562600" cy="1452398"/>
          </a:xfrm>
          <a:prstGeom prst="rect">
            <a:avLst/>
          </a:prstGeom>
          <a:noFill/>
          <a:ln>
            <a:noFill/>
          </a:ln>
        </p:spPr>
        <p:txBody>
          <a:bodyPr lIns="182850" tIns="91400" rIns="182850" bIns="91400" anchor="t" anchorCtr="0">
            <a:noAutofit/>
          </a:bodyPr>
          <a:lstStyle/>
          <a:p>
            <a:pPr algn="ctr"/>
            <a:r>
              <a:rPr lang="zh-CN" altLang="en-US" sz="8000" b="1" dirty="0">
                <a:solidFill>
                  <a:srgbClr val="FFFFFF"/>
                </a:solidFill>
                <a:latin typeface="微软雅黑 Light" panose="020B0502040204020203" pitchFamily="34" charset="-122"/>
                <a:ea typeface="微软雅黑 Light" panose="020B0502040204020203" pitchFamily="34" charset="-122"/>
              </a:rPr>
              <a:t>引擎平台 刘军</a:t>
            </a:r>
            <a:endParaRPr lang="zh-CN" sz="8000" b="1" dirty="0">
              <a:solidFill>
                <a:srgbClr val="FFFFFF"/>
              </a:solidFill>
              <a:latin typeface="微软雅黑 Light" panose="020B0502040204020203" pitchFamily="34" charset="-122"/>
              <a:ea typeface="微软雅黑 Light" panose="020B0502040204020203" pitchFamily="34" charset="-122"/>
            </a:endParaRPr>
          </a:p>
        </p:txBody>
      </p:sp>
      <p:sp>
        <p:nvSpPr>
          <p:cNvPr id="3" name="Shape 89"/>
          <p:cNvSpPr txBox="1"/>
          <p:nvPr/>
        </p:nvSpPr>
        <p:spPr>
          <a:xfrm>
            <a:off x="2202873" y="8793235"/>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rPr>
              <a:t>计算机图形学</a:t>
            </a:r>
            <a:endParaRPr lang="zh-CN"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6800" y="0"/>
            <a:ext cx="104352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EB12D5AD-FF90-456E-B9FB-1BB9A9C4F192}"/>
              </a:ext>
            </a:extLst>
          </p:cNvPr>
          <p:cNvGrpSpPr/>
          <p:nvPr/>
        </p:nvGrpSpPr>
        <p:grpSpPr>
          <a:xfrm>
            <a:off x="2706624" y="3303123"/>
            <a:ext cx="7123176" cy="5122771"/>
            <a:chOff x="2706624" y="3303123"/>
            <a:chExt cx="7123176" cy="5122771"/>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348813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5</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表示变换的主要手段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矩阵运算</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矩阵向量运算</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矩阵分解</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BD7F77C5-D19E-4069-9476-363F393C448F}"/>
              </a:ext>
            </a:extLst>
          </p:cNvPr>
          <p:cNvPicPr>
            <a:picLocks noChangeAspect="1"/>
          </p:cNvPicPr>
          <p:nvPr/>
        </p:nvPicPr>
        <p:blipFill>
          <a:blip r:embed="rId4"/>
          <a:srcRect/>
          <a:stretch/>
        </p:blipFill>
        <p:spPr>
          <a:xfrm>
            <a:off x="15142365" y="510346"/>
            <a:ext cx="6304471" cy="12695308"/>
          </a:xfrm>
          <a:prstGeom prst="rect">
            <a:avLst/>
          </a:prstGeom>
        </p:spPr>
      </p:pic>
    </p:spTree>
    <p:extLst>
      <p:ext uri="{BB962C8B-B14F-4D97-AF65-F5344CB8AC3E}">
        <p14:creationId xmlns:p14="http://schemas.microsoft.com/office/powerpoint/2010/main" val="46276781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595838"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为什么需要变换</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6" name="图片 15">
            <a:extLst>
              <a:ext uri="{FF2B5EF4-FFF2-40B4-BE49-F238E27FC236}">
                <a16:creationId xmlns:a16="http://schemas.microsoft.com/office/drawing/2014/main" id="{30010BEF-1350-47F6-B5DE-CB2A82B7DB64}"/>
              </a:ext>
            </a:extLst>
          </p:cNvPr>
          <p:cNvPicPr>
            <a:picLocks noChangeAspect="1"/>
          </p:cNvPicPr>
          <p:nvPr/>
        </p:nvPicPr>
        <p:blipFill>
          <a:blip r:embed="rId3"/>
          <a:stretch>
            <a:fillRect/>
          </a:stretch>
        </p:blipFill>
        <p:spPr>
          <a:xfrm>
            <a:off x="12217009" y="638408"/>
            <a:ext cx="12166991" cy="12439183"/>
          </a:xfrm>
          <a:prstGeom prst="rect">
            <a:avLst/>
          </a:prstGeom>
        </p:spPr>
      </p:pic>
      <p:pic>
        <p:nvPicPr>
          <p:cNvPr id="18" name="图片 17">
            <a:extLst>
              <a:ext uri="{FF2B5EF4-FFF2-40B4-BE49-F238E27FC236}">
                <a16:creationId xmlns:a16="http://schemas.microsoft.com/office/drawing/2014/main" id="{B201CA94-8E47-4B19-BBD0-589265E1C8E2}"/>
              </a:ext>
            </a:extLst>
          </p:cNvPr>
          <p:cNvPicPr>
            <a:picLocks noChangeAspect="1"/>
          </p:cNvPicPr>
          <p:nvPr/>
        </p:nvPicPr>
        <p:blipFill>
          <a:blip r:embed="rId4"/>
          <a:stretch>
            <a:fillRect/>
          </a:stretch>
        </p:blipFill>
        <p:spPr>
          <a:xfrm>
            <a:off x="2351297" y="5867798"/>
            <a:ext cx="9438974" cy="1823956"/>
          </a:xfrm>
          <a:prstGeom prst="rect">
            <a:avLst/>
          </a:prstGeom>
        </p:spPr>
      </p:pic>
      <p:pic>
        <p:nvPicPr>
          <p:cNvPr id="20" name="图片 19">
            <a:extLst>
              <a:ext uri="{FF2B5EF4-FFF2-40B4-BE49-F238E27FC236}">
                <a16:creationId xmlns:a16="http://schemas.microsoft.com/office/drawing/2014/main" id="{C584C629-14D5-4AF9-9114-E7CAA7A7790A}"/>
              </a:ext>
            </a:extLst>
          </p:cNvPr>
          <p:cNvPicPr>
            <a:picLocks noChangeAspect="1"/>
          </p:cNvPicPr>
          <p:nvPr/>
        </p:nvPicPr>
        <p:blipFill>
          <a:blip r:embed="rId5"/>
          <a:stretch>
            <a:fillRect/>
          </a:stretch>
        </p:blipFill>
        <p:spPr>
          <a:xfrm>
            <a:off x="2351296" y="8121651"/>
            <a:ext cx="9467129" cy="1823955"/>
          </a:xfrm>
          <a:prstGeom prst="rect">
            <a:avLst/>
          </a:prstGeom>
        </p:spPr>
      </p:pic>
    </p:spTree>
    <p:extLst>
      <p:ext uri="{BB962C8B-B14F-4D97-AF65-F5344CB8AC3E}">
        <p14:creationId xmlns:p14="http://schemas.microsoft.com/office/powerpoint/2010/main" val="197788861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595838"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线性变换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分量的线性组合</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缩放</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对角阵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错切</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某一轴做分量线性组合</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旋转</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正交阵</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4" name="图片 3">
            <a:extLst>
              <a:ext uri="{FF2B5EF4-FFF2-40B4-BE49-F238E27FC236}">
                <a16:creationId xmlns:a16="http://schemas.microsoft.com/office/drawing/2014/main" id="{DD4DBEB1-0A46-49D9-9197-B21F9AC1F67A}"/>
              </a:ext>
            </a:extLst>
          </p:cNvPr>
          <p:cNvPicPr>
            <a:picLocks noChangeAspect="1"/>
          </p:cNvPicPr>
          <p:nvPr/>
        </p:nvPicPr>
        <p:blipFill>
          <a:blip r:embed="rId4"/>
          <a:stretch>
            <a:fillRect/>
          </a:stretch>
        </p:blipFill>
        <p:spPr>
          <a:xfrm>
            <a:off x="14081539" y="2429252"/>
            <a:ext cx="7887827" cy="1747741"/>
          </a:xfrm>
          <a:prstGeom prst="rect">
            <a:avLst/>
          </a:prstGeom>
        </p:spPr>
      </p:pic>
      <p:pic>
        <p:nvPicPr>
          <p:cNvPr id="6" name="图片 5">
            <a:extLst>
              <a:ext uri="{FF2B5EF4-FFF2-40B4-BE49-F238E27FC236}">
                <a16:creationId xmlns:a16="http://schemas.microsoft.com/office/drawing/2014/main" id="{9D19E07F-F1E6-4A2A-9AFB-09048B7AB58A}"/>
              </a:ext>
            </a:extLst>
          </p:cNvPr>
          <p:cNvPicPr>
            <a:picLocks noChangeAspect="1"/>
          </p:cNvPicPr>
          <p:nvPr/>
        </p:nvPicPr>
        <p:blipFill>
          <a:blip r:embed="rId5"/>
          <a:stretch>
            <a:fillRect/>
          </a:stretch>
        </p:blipFill>
        <p:spPr>
          <a:xfrm>
            <a:off x="14081539" y="4547313"/>
            <a:ext cx="5420208" cy="1747741"/>
          </a:xfrm>
          <a:prstGeom prst="rect">
            <a:avLst/>
          </a:prstGeom>
        </p:spPr>
      </p:pic>
      <p:pic>
        <p:nvPicPr>
          <p:cNvPr id="9" name="图片 8">
            <a:extLst>
              <a:ext uri="{FF2B5EF4-FFF2-40B4-BE49-F238E27FC236}">
                <a16:creationId xmlns:a16="http://schemas.microsoft.com/office/drawing/2014/main" id="{FBBAA409-8A41-4686-9D97-D60891D2CC33}"/>
              </a:ext>
            </a:extLst>
          </p:cNvPr>
          <p:cNvPicPr>
            <a:picLocks noChangeAspect="1"/>
          </p:cNvPicPr>
          <p:nvPr/>
        </p:nvPicPr>
        <p:blipFill>
          <a:blip r:embed="rId6"/>
          <a:stretch>
            <a:fillRect/>
          </a:stretch>
        </p:blipFill>
        <p:spPr>
          <a:xfrm>
            <a:off x="14081539" y="6817426"/>
            <a:ext cx="10302461" cy="1747740"/>
          </a:xfrm>
          <a:prstGeom prst="rect">
            <a:avLst/>
          </a:prstGeom>
        </p:spPr>
      </p:pic>
      <p:pic>
        <p:nvPicPr>
          <p:cNvPr id="14" name="图片 13">
            <a:extLst>
              <a:ext uri="{FF2B5EF4-FFF2-40B4-BE49-F238E27FC236}">
                <a16:creationId xmlns:a16="http://schemas.microsoft.com/office/drawing/2014/main" id="{E284381D-6BD5-4C3F-94C7-52959FA3E08B}"/>
              </a:ext>
            </a:extLst>
          </p:cNvPr>
          <p:cNvPicPr>
            <a:picLocks noChangeAspect="1"/>
          </p:cNvPicPr>
          <p:nvPr/>
        </p:nvPicPr>
        <p:blipFill>
          <a:blip r:embed="rId7"/>
          <a:stretch>
            <a:fillRect/>
          </a:stretch>
        </p:blipFill>
        <p:spPr>
          <a:xfrm>
            <a:off x="14081539" y="8953850"/>
            <a:ext cx="7590181" cy="1747740"/>
          </a:xfrm>
          <a:prstGeom prst="rect">
            <a:avLst/>
          </a:prstGeom>
        </p:spPr>
      </p:pic>
      <p:sp>
        <p:nvSpPr>
          <p:cNvPr id="2" name="文本框 1">
            <a:extLst>
              <a:ext uri="{FF2B5EF4-FFF2-40B4-BE49-F238E27FC236}">
                <a16:creationId xmlns:a16="http://schemas.microsoft.com/office/drawing/2014/main" id="{C33A877C-EBCF-428E-A868-982063EB55FF}"/>
              </a:ext>
            </a:extLst>
          </p:cNvPr>
          <p:cNvSpPr txBox="1"/>
          <p:nvPr/>
        </p:nvSpPr>
        <p:spPr>
          <a:xfrm>
            <a:off x="16130106" y="11286748"/>
            <a:ext cx="3790692"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2800" dirty="0">
                <a:latin typeface="微软雅黑 Light" panose="020B0502040204020203" pitchFamily="34" charset="-122"/>
                <a:ea typeface="微软雅黑 Light" panose="020B0502040204020203" pitchFamily="34" charset="-122"/>
              </a:rPr>
              <a:t>2D</a:t>
            </a:r>
            <a:r>
              <a:rPr lang="zh-CN" altLang="en-US" sz="2800" dirty="0">
                <a:latin typeface="微软雅黑 Light" panose="020B0502040204020203" pitchFamily="34" charset="-122"/>
                <a:ea typeface="微软雅黑 Light" panose="020B0502040204020203" pitchFamily="34" charset="-122"/>
              </a:rPr>
              <a:t>变换用</a:t>
            </a:r>
            <a:r>
              <a:rPr lang="en-US" altLang="zh-CN" sz="2800" dirty="0">
                <a:latin typeface="微软雅黑 Light" panose="020B0502040204020203" pitchFamily="34" charset="-122"/>
                <a:ea typeface="微软雅黑 Light" panose="020B0502040204020203" pitchFamily="34" charset="-122"/>
              </a:rPr>
              <a:t>2x2</a:t>
            </a:r>
            <a:r>
              <a:rPr lang="zh-CN" altLang="en-US" sz="2800" dirty="0">
                <a:latin typeface="微软雅黑 Light" panose="020B0502040204020203" pitchFamily="34" charset="-122"/>
                <a:ea typeface="微软雅黑 Light" panose="020B0502040204020203" pitchFamily="34" charset="-122"/>
              </a:rPr>
              <a:t>矩阵表示</a:t>
            </a:r>
            <a:endParaRPr kumimoji="0" lang="zh-CN" altLang="en-US"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spTree>
    <p:extLst>
      <p:ext uri="{BB962C8B-B14F-4D97-AF65-F5344CB8AC3E}">
        <p14:creationId xmlns:p14="http://schemas.microsoft.com/office/powerpoint/2010/main" val="166537378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199658" y="1225793"/>
            <a:ext cx="3180358"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a:solidFill>
                  <a:srgbClr val="000000"/>
                </a:solidFill>
                <a:latin typeface="微软雅黑" panose="020B0503020204020204" pitchFamily="34" charset="-122"/>
                <a:ea typeface="微软雅黑" panose="020B0503020204020204" pitchFamily="34" charset="-122"/>
              </a:rPr>
              <a:t>变换示例</a:t>
            </a:r>
            <a:endParaRPr lang="zh-CN" sz="6000" cap="all" dirty="0">
              <a:solidFill>
                <a:srgbClr val="000000"/>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3347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1428750" lvl="1" indent="-514350">
              <a:spcBef>
                <a:spcPts val="600"/>
              </a:spcBef>
              <a:spcAft>
                <a:spcPts val="1200"/>
              </a:spcAft>
              <a:buFont typeface="Arial" panose="020B0604020202020204" pitchFamily="34" charset="0"/>
              <a:buChar char="•"/>
            </a:pPr>
            <a:endParaRPr lang="en-US" altLang="zh-CN" sz="2800" dirty="0">
              <a:solidFill>
                <a:srgbClr val="000000"/>
              </a:solidFill>
              <a:latin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3"/>
          <a:stretch>
            <a:fillRect/>
          </a:stretch>
        </p:blipFill>
        <p:spPr>
          <a:xfrm>
            <a:off x="1199658" y="4766538"/>
            <a:ext cx="6110769" cy="5234712"/>
          </a:xfrm>
          <a:prstGeom prst="rect">
            <a:avLst/>
          </a:prstGeom>
        </p:spPr>
      </p:pic>
      <p:pic>
        <p:nvPicPr>
          <p:cNvPr id="3" name="图片 2"/>
          <p:cNvPicPr>
            <a:picLocks noChangeAspect="1"/>
          </p:cNvPicPr>
          <p:nvPr/>
        </p:nvPicPr>
        <p:blipFill>
          <a:blip r:embed="rId4"/>
          <a:stretch>
            <a:fillRect/>
          </a:stretch>
        </p:blipFill>
        <p:spPr>
          <a:xfrm>
            <a:off x="8834813" y="4766538"/>
            <a:ext cx="6328685" cy="5234712"/>
          </a:xfrm>
          <a:prstGeom prst="rect">
            <a:avLst/>
          </a:prstGeom>
        </p:spPr>
      </p:pic>
      <p:pic>
        <p:nvPicPr>
          <p:cNvPr id="4" name="图片 3"/>
          <p:cNvPicPr>
            <a:picLocks noChangeAspect="1"/>
          </p:cNvPicPr>
          <p:nvPr/>
        </p:nvPicPr>
        <p:blipFill>
          <a:blip r:embed="rId5"/>
          <a:stretch>
            <a:fillRect/>
          </a:stretch>
        </p:blipFill>
        <p:spPr>
          <a:xfrm>
            <a:off x="16869948" y="5969431"/>
            <a:ext cx="6191250" cy="2828925"/>
          </a:xfrm>
          <a:prstGeom prst="rect">
            <a:avLst/>
          </a:prstGeom>
        </p:spPr>
      </p:pic>
      <p:sp>
        <p:nvSpPr>
          <p:cNvPr id="14" name="The Picture slide"/>
          <p:cNvSpPr txBox="1"/>
          <p:nvPr/>
        </p:nvSpPr>
        <p:spPr>
          <a:xfrm>
            <a:off x="1199659"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缩放</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5" name="Rectangle"/>
          <p:cNvSpPr/>
          <p:nvPr/>
        </p:nvSpPr>
        <p:spPr>
          <a:xfrm>
            <a:off x="1199658"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6" name="The Picture slide"/>
          <p:cNvSpPr txBox="1"/>
          <p:nvPr/>
        </p:nvSpPr>
        <p:spPr>
          <a:xfrm>
            <a:off x="8834814"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错切</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7" name="Rectangle"/>
          <p:cNvSpPr/>
          <p:nvPr/>
        </p:nvSpPr>
        <p:spPr>
          <a:xfrm>
            <a:off x="8834813"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8" name="The Picture slide"/>
          <p:cNvSpPr txBox="1"/>
          <p:nvPr/>
        </p:nvSpPr>
        <p:spPr>
          <a:xfrm>
            <a:off x="16819692"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旋转</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9" name="Rectangle"/>
          <p:cNvSpPr/>
          <p:nvPr/>
        </p:nvSpPr>
        <p:spPr>
          <a:xfrm>
            <a:off x="16819691"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20" name="Picture 5" descr="C:\Users\ZhaoShuai\Desktop\UE5_Logo.pngUE5_Logo"/>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214184770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59583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2</a:t>
            </a:r>
            <a:r>
              <a:rPr lang="zh-CN" altLang="en-US" sz="3600" kern="0" dirty="0">
                <a:solidFill>
                  <a:srgbClr val="000000"/>
                </a:solidFill>
                <a:latin typeface="微软雅黑 Light" panose="020B0502040204020203" pitchFamily="34" charset="-122"/>
                <a:ea typeface="微软雅黑 Light" panose="020B0502040204020203" pitchFamily="34" charset="-122"/>
              </a:rPr>
              <a:t>维推广到</a:t>
            </a:r>
            <a:r>
              <a:rPr lang="en-US" altLang="zh-CN" sz="3600" kern="0" dirty="0">
                <a:solidFill>
                  <a:srgbClr val="000000"/>
                </a:solidFill>
                <a:latin typeface="微软雅黑 Light" panose="020B0502040204020203" pitchFamily="34" charset="-122"/>
                <a:ea typeface="微软雅黑 Light" panose="020B0502040204020203" pitchFamily="34" charset="-122"/>
              </a:rPr>
              <a:t>3</a:t>
            </a:r>
            <a:r>
              <a:rPr lang="zh-CN" altLang="en-US" sz="3600" kern="0" dirty="0">
                <a:solidFill>
                  <a:srgbClr val="000000"/>
                </a:solidFill>
                <a:latin typeface="微软雅黑 Light" panose="020B0502040204020203" pitchFamily="34" charset="-122"/>
                <a:ea typeface="微软雅黑 Light" panose="020B0502040204020203" pitchFamily="34" charset="-122"/>
              </a:rPr>
              <a:t>维</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3x3</a:t>
            </a:r>
            <a:r>
              <a:rPr lang="zh-CN" altLang="en-US" sz="3600" kern="0" dirty="0">
                <a:solidFill>
                  <a:srgbClr val="000000"/>
                </a:solidFill>
                <a:latin typeface="微软雅黑 Light" panose="020B0502040204020203" pitchFamily="34" charset="-122"/>
                <a:ea typeface="微软雅黑 Light" panose="020B0502040204020203" pitchFamily="34" charset="-122"/>
              </a:rPr>
              <a:t>矩阵</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3D</a:t>
            </a:r>
            <a:r>
              <a:rPr lang="zh-CN" altLang="en-US" sz="6000" kern="0" cap="all" dirty="0">
                <a:solidFill>
                  <a:srgbClr val="000000"/>
                </a:solidFill>
                <a:latin typeface="微软雅黑" panose="020B0503020204020204" pitchFamily="34" charset="-122"/>
                <a:ea typeface="微软雅黑" panose="020B0503020204020204" pitchFamily="34" charset="-122"/>
              </a:rPr>
              <a:t>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59332428-9A9E-40CC-AF41-B14CEF0CFEB6}"/>
              </a:ext>
            </a:extLst>
          </p:cNvPr>
          <p:cNvPicPr>
            <a:picLocks noChangeAspect="1"/>
          </p:cNvPicPr>
          <p:nvPr/>
        </p:nvPicPr>
        <p:blipFill>
          <a:blip r:embed="rId4"/>
          <a:stretch>
            <a:fillRect/>
          </a:stretch>
        </p:blipFill>
        <p:spPr>
          <a:xfrm>
            <a:off x="14231744" y="2291611"/>
            <a:ext cx="7843918" cy="2357709"/>
          </a:xfrm>
          <a:prstGeom prst="rect">
            <a:avLst/>
          </a:prstGeom>
        </p:spPr>
      </p:pic>
      <p:pic>
        <p:nvPicPr>
          <p:cNvPr id="8" name="图片 7">
            <a:extLst>
              <a:ext uri="{FF2B5EF4-FFF2-40B4-BE49-F238E27FC236}">
                <a16:creationId xmlns:a16="http://schemas.microsoft.com/office/drawing/2014/main" id="{AFBB5031-740F-4BAF-AF1F-78F435078AF6}"/>
              </a:ext>
            </a:extLst>
          </p:cNvPr>
          <p:cNvPicPr>
            <a:picLocks noChangeAspect="1"/>
          </p:cNvPicPr>
          <p:nvPr/>
        </p:nvPicPr>
        <p:blipFill>
          <a:blip r:embed="rId5"/>
          <a:stretch>
            <a:fillRect/>
          </a:stretch>
        </p:blipFill>
        <p:spPr>
          <a:xfrm>
            <a:off x="14231744" y="5336345"/>
            <a:ext cx="8055510" cy="2357709"/>
          </a:xfrm>
          <a:prstGeom prst="rect">
            <a:avLst/>
          </a:prstGeom>
        </p:spPr>
      </p:pic>
      <p:pic>
        <p:nvPicPr>
          <p:cNvPr id="15" name="图片 14">
            <a:extLst>
              <a:ext uri="{FF2B5EF4-FFF2-40B4-BE49-F238E27FC236}">
                <a16:creationId xmlns:a16="http://schemas.microsoft.com/office/drawing/2014/main" id="{988513EF-0A66-46E7-89D6-874140E78699}"/>
              </a:ext>
            </a:extLst>
          </p:cNvPr>
          <p:cNvPicPr>
            <a:picLocks noChangeAspect="1"/>
          </p:cNvPicPr>
          <p:nvPr/>
        </p:nvPicPr>
        <p:blipFill>
          <a:blip r:embed="rId6"/>
          <a:stretch>
            <a:fillRect/>
          </a:stretch>
        </p:blipFill>
        <p:spPr>
          <a:xfrm>
            <a:off x="14231744" y="8412603"/>
            <a:ext cx="7526531" cy="2357708"/>
          </a:xfrm>
          <a:prstGeom prst="rect">
            <a:avLst/>
          </a:prstGeom>
        </p:spPr>
      </p:pic>
      <p:sp>
        <p:nvSpPr>
          <p:cNvPr id="2" name="文本框 1">
            <a:extLst>
              <a:ext uri="{FF2B5EF4-FFF2-40B4-BE49-F238E27FC236}">
                <a16:creationId xmlns:a16="http://schemas.microsoft.com/office/drawing/2014/main" id="{9A33BC56-8BEA-4500-ABDA-CF56D0A5DC96}"/>
              </a:ext>
            </a:extLst>
          </p:cNvPr>
          <p:cNvSpPr txBox="1"/>
          <p:nvPr/>
        </p:nvSpPr>
        <p:spPr>
          <a:xfrm>
            <a:off x="16061666" y="11424389"/>
            <a:ext cx="4184073"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2800" dirty="0">
                <a:latin typeface="微软雅黑 Light" panose="020B0502040204020203" pitchFamily="34" charset="-122"/>
                <a:ea typeface="微软雅黑 Light" panose="020B0502040204020203" pitchFamily="34" charset="-122"/>
              </a:rPr>
              <a:t>3D</a:t>
            </a:r>
            <a:r>
              <a:rPr lang="zh-CN" altLang="en-US" sz="2800" dirty="0">
                <a:latin typeface="微软雅黑 Light" panose="020B0502040204020203" pitchFamily="34" charset="-122"/>
                <a:ea typeface="微软雅黑 Light" panose="020B0502040204020203" pitchFamily="34" charset="-122"/>
              </a:rPr>
              <a:t>变换用</a:t>
            </a:r>
            <a:r>
              <a:rPr lang="en-US" altLang="zh-CN" sz="2800" dirty="0">
                <a:latin typeface="微软雅黑 Light" panose="020B0502040204020203" pitchFamily="34" charset="-122"/>
                <a:ea typeface="微软雅黑 Light" panose="020B0502040204020203" pitchFamily="34" charset="-122"/>
              </a:rPr>
              <a:t>3x3</a:t>
            </a:r>
            <a:r>
              <a:rPr lang="zh-CN" altLang="en-US" sz="2800" dirty="0">
                <a:latin typeface="微软雅黑 Light" panose="020B0502040204020203" pitchFamily="34" charset="-122"/>
                <a:ea typeface="微软雅黑 Light" panose="020B0502040204020203" pitchFamily="34" charset="-122"/>
              </a:rPr>
              <a:t>矩阵表示</a:t>
            </a:r>
            <a:endParaRPr kumimoji="0" lang="zh-CN" altLang="en-US"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spTree>
    <p:extLst>
      <p:ext uri="{BB962C8B-B14F-4D97-AF65-F5344CB8AC3E}">
        <p14:creationId xmlns:p14="http://schemas.microsoft.com/office/powerpoint/2010/main" val="218138144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07236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多个简单变换构成一个复杂变换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变换顺序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自左向右</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矩阵左乘列向量</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变换的组合</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8DDEBC62-CF94-4A33-93A2-09B191455E23}"/>
              </a:ext>
            </a:extLst>
          </p:cNvPr>
          <p:cNvPicPr>
            <a:picLocks noChangeAspect="1"/>
          </p:cNvPicPr>
          <p:nvPr/>
        </p:nvPicPr>
        <p:blipFill>
          <a:blip r:embed="rId4"/>
          <a:stretch>
            <a:fillRect/>
          </a:stretch>
        </p:blipFill>
        <p:spPr>
          <a:xfrm>
            <a:off x="14259773" y="1243403"/>
            <a:ext cx="8084412" cy="1061834"/>
          </a:xfrm>
          <a:prstGeom prst="rect">
            <a:avLst/>
          </a:prstGeom>
        </p:spPr>
      </p:pic>
      <p:pic>
        <p:nvPicPr>
          <p:cNvPr id="8" name="图片 7">
            <a:extLst>
              <a:ext uri="{FF2B5EF4-FFF2-40B4-BE49-F238E27FC236}">
                <a16:creationId xmlns:a16="http://schemas.microsoft.com/office/drawing/2014/main" id="{8B330B80-0BB1-4AD4-ADCD-51FD60442FD1}"/>
              </a:ext>
            </a:extLst>
          </p:cNvPr>
          <p:cNvPicPr>
            <a:picLocks noChangeAspect="1"/>
          </p:cNvPicPr>
          <p:nvPr/>
        </p:nvPicPr>
        <p:blipFill>
          <a:blip r:embed="rId5"/>
          <a:stretch>
            <a:fillRect/>
          </a:stretch>
        </p:blipFill>
        <p:spPr>
          <a:xfrm>
            <a:off x="16310078" y="2827109"/>
            <a:ext cx="3728220" cy="1061834"/>
          </a:xfrm>
          <a:prstGeom prst="rect">
            <a:avLst/>
          </a:prstGeom>
        </p:spPr>
      </p:pic>
      <p:pic>
        <p:nvPicPr>
          <p:cNvPr id="15" name="图片 14">
            <a:extLst>
              <a:ext uri="{FF2B5EF4-FFF2-40B4-BE49-F238E27FC236}">
                <a16:creationId xmlns:a16="http://schemas.microsoft.com/office/drawing/2014/main" id="{19EBAB26-4109-40B4-9C59-737AAF96F9E7}"/>
              </a:ext>
            </a:extLst>
          </p:cNvPr>
          <p:cNvPicPr>
            <a:picLocks noChangeAspect="1"/>
          </p:cNvPicPr>
          <p:nvPr/>
        </p:nvPicPr>
        <p:blipFill>
          <a:blip r:embed="rId6"/>
          <a:stretch>
            <a:fillRect/>
          </a:stretch>
        </p:blipFill>
        <p:spPr>
          <a:xfrm>
            <a:off x="13712089" y="4410815"/>
            <a:ext cx="8924198" cy="6679460"/>
          </a:xfrm>
          <a:prstGeom prst="rect">
            <a:avLst/>
          </a:prstGeom>
        </p:spPr>
      </p:pic>
    </p:spTree>
    <p:extLst>
      <p:ext uri="{BB962C8B-B14F-4D97-AF65-F5344CB8AC3E}">
        <p14:creationId xmlns:p14="http://schemas.microsoft.com/office/powerpoint/2010/main" val="267383838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905958"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应用举例</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任意</a:t>
            </a:r>
            <a:r>
              <a:rPr lang="en-US" altLang="zh-CN" sz="3600" kern="0" dirty="0">
                <a:solidFill>
                  <a:srgbClr val="000000"/>
                </a:solidFill>
                <a:latin typeface="微软雅黑 Light" panose="020B0502040204020203" pitchFamily="34" charset="-122"/>
                <a:ea typeface="微软雅黑 Light" panose="020B0502040204020203" pitchFamily="34" charset="-122"/>
              </a:rPr>
              <a:t>3D</a:t>
            </a:r>
            <a:r>
              <a:rPr lang="zh-CN" altLang="en-US" sz="3600" kern="0" dirty="0">
                <a:solidFill>
                  <a:srgbClr val="000000"/>
                </a:solidFill>
                <a:latin typeface="微软雅黑 Light" panose="020B0502040204020203" pitchFamily="34" charset="-122"/>
                <a:ea typeface="微软雅黑 Light" panose="020B0502040204020203" pitchFamily="34" charset="-122"/>
              </a:rPr>
              <a:t>轴旋转</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2.4</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6.2</a:t>
            </a:r>
          </a:p>
          <a:p>
            <a:pPr marL="1485900" lvl="1" indent="-571500" defTabSz="825500" hangingPunct="0">
              <a:spcBef>
                <a:spcPts val="600"/>
              </a:spcBef>
              <a:spcAft>
                <a:spcPts val="6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从单个向量构造一组基见</a:t>
            </a:r>
            <a:r>
              <a:rPr lang="en-US" altLang="zh-CN" kern="0" dirty="0">
                <a:solidFill>
                  <a:srgbClr val="000000"/>
                </a:solidFill>
                <a:latin typeface="微软雅黑 Light" panose="020B0502040204020203" pitchFamily="34" charset="-122"/>
                <a:ea typeface="微软雅黑 Light" panose="020B0502040204020203" pitchFamily="34" charset="-122"/>
              </a:rPr>
              <a:t>2.4.6</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ProgramWithDX12 3.1.4</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变换的组合</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0" name="图片 9">
            <a:extLst>
              <a:ext uri="{FF2B5EF4-FFF2-40B4-BE49-F238E27FC236}">
                <a16:creationId xmlns:a16="http://schemas.microsoft.com/office/drawing/2014/main" id="{F9F9DB86-CE84-4B7A-AFB9-4D05A1941DE1}"/>
              </a:ext>
            </a:extLst>
          </p:cNvPr>
          <p:cNvPicPr>
            <a:picLocks noChangeAspect="1"/>
          </p:cNvPicPr>
          <p:nvPr/>
        </p:nvPicPr>
        <p:blipFill>
          <a:blip r:embed="rId3"/>
          <a:stretch>
            <a:fillRect/>
          </a:stretch>
        </p:blipFill>
        <p:spPr>
          <a:xfrm>
            <a:off x="13138083" y="6696958"/>
            <a:ext cx="10299834" cy="6538034"/>
          </a:xfrm>
          <a:prstGeom prst="rect">
            <a:avLst/>
          </a:prstGeom>
        </p:spPr>
      </p:pic>
      <p:pic>
        <p:nvPicPr>
          <p:cNvPr id="16" name="图片 15">
            <a:extLst>
              <a:ext uri="{FF2B5EF4-FFF2-40B4-BE49-F238E27FC236}">
                <a16:creationId xmlns:a16="http://schemas.microsoft.com/office/drawing/2014/main" id="{41D4B7C9-B2A0-4DFA-BB56-5FC6C04304E1}"/>
              </a:ext>
            </a:extLst>
          </p:cNvPr>
          <p:cNvPicPr>
            <a:picLocks noChangeAspect="1"/>
          </p:cNvPicPr>
          <p:nvPr/>
        </p:nvPicPr>
        <p:blipFill>
          <a:blip r:embed="rId4"/>
          <a:stretch>
            <a:fillRect/>
          </a:stretch>
        </p:blipFill>
        <p:spPr>
          <a:xfrm>
            <a:off x="12192000" y="2405021"/>
            <a:ext cx="12192000" cy="2166979"/>
          </a:xfrm>
          <a:prstGeom prst="rect">
            <a:avLst/>
          </a:prstGeom>
        </p:spPr>
      </p:pic>
      <p:pic>
        <p:nvPicPr>
          <p:cNvPr id="3" name="图片 2">
            <a:extLst>
              <a:ext uri="{FF2B5EF4-FFF2-40B4-BE49-F238E27FC236}">
                <a16:creationId xmlns:a16="http://schemas.microsoft.com/office/drawing/2014/main" id="{B1A49D6C-F4A2-4DDF-AFD6-39AD99AD1579}"/>
              </a:ext>
            </a:extLst>
          </p:cNvPr>
          <p:cNvPicPr>
            <a:picLocks noChangeAspect="1"/>
          </p:cNvPicPr>
          <p:nvPr/>
        </p:nvPicPr>
        <p:blipFill>
          <a:blip r:embed="rId5"/>
          <a:stretch>
            <a:fillRect/>
          </a:stretch>
        </p:blipFill>
        <p:spPr>
          <a:xfrm>
            <a:off x="13412120" y="4937760"/>
            <a:ext cx="9751760" cy="1175947"/>
          </a:xfrm>
          <a:prstGeom prst="rect">
            <a:avLst/>
          </a:prstGeom>
        </p:spPr>
      </p:pic>
    </p:spTree>
    <p:extLst>
      <p:ext uri="{BB962C8B-B14F-4D97-AF65-F5344CB8AC3E}">
        <p14:creationId xmlns:p14="http://schemas.microsoft.com/office/powerpoint/2010/main" val="11636345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6.2.2</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Normal Matrix</a:t>
            </a: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法线变换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8" name="图片 17">
            <a:extLst>
              <a:ext uri="{FF2B5EF4-FFF2-40B4-BE49-F238E27FC236}">
                <a16:creationId xmlns:a16="http://schemas.microsoft.com/office/drawing/2014/main" id="{B259BAEE-BD2D-41FF-991A-36238739B286}"/>
              </a:ext>
            </a:extLst>
          </p:cNvPr>
          <p:cNvPicPr>
            <a:picLocks noChangeAspect="1"/>
          </p:cNvPicPr>
          <p:nvPr/>
        </p:nvPicPr>
        <p:blipFill>
          <a:blip r:embed="rId3"/>
          <a:stretch>
            <a:fillRect/>
          </a:stretch>
        </p:blipFill>
        <p:spPr>
          <a:xfrm>
            <a:off x="12192000" y="2590290"/>
            <a:ext cx="12192000" cy="4694940"/>
          </a:xfrm>
          <a:prstGeom prst="rect">
            <a:avLst/>
          </a:prstGeom>
        </p:spPr>
      </p:pic>
      <p:sp>
        <p:nvSpPr>
          <p:cNvPr id="19" name="文本框 18">
            <a:extLst>
              <a:ext uri="{FF2B5EF4-FFF2-40B4-BE49-F238E27FC236}">
                <a16:creationId xmlns:a16="http://schemas.microsoft.com/office/drawing/2014/main" id="{E01F6029-8EED-4E30-8704-4CD2196738D7}"/>
              </a:ext>
            </a:extLst>
          </p:cNvPr>
          <p:cNvSpPr txBox="1"/>
          <p:nvPr/>
        </p:nvSpPr>
        <p:spPr>
          <a:xfrm>
            <a:off x="1952712" y="12318463"/>
            <a:ext cx="10239288" cy="96436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2800" kern="0" dirty="0">
                <a:solidFill>
                  <a:srgbClr val="000000"/>
                </a:solidFill>
                <a:latin typeface="微软雅黑 Light" panose="020B0502040204020203" pitchFamily="34" charset="-122"/>
                <a:hlinkClick r:id="rId4"/>
              </a:rPr>
              <a:t>http://www.lighthouse3d.com/tutorials/glsl-12-tutorial/the-normal-matrix/</a:t>
            </a:r>
            <a:endParaRPr lang="en-US" altLang="zh-CN" sz="2800" kern="0" dirty="0">
              <a:solidFill>
                <a:srgbClr val="000000"/>
              </a:solidFill>
              <a:latin typeface="微软雅黑 Light" panose="020B0502040204020203" pitchFamily="34" charset="-122"/>
            </a:endParaRPr>
          </a:p>
        </p:txBody>
      </p:sp>
      <p:pic>
        <p:nvPicPr>
          <p:cNvPr id="21" name="图片 20">
            <a:extLst>
              <a:ext uri="{FF2B5EF4-FFF2-40B4-BE49-F238E27FC236}">
                <a16:creationId xmlns:a16="http://schemas.microsoft.com/office/drawing/2014/main" id="{AF4F9855-511E-4E48-8C92-339912A129EA}"/>
              </a:ext>
            </a:extLst>
          </p:cNvPr>
          <p:cNvPicPr>
            <a:picLocks noChangeAspect="1"/>
          </p:cNvPicPr>
          <p:nvPr/>
        </p:nvPicPr>
        <p:blipFill>
          <a:blip r:embed="rId5"/>
          <a:stretch>
            <a:fillRect/>
          </a:stretch>
        </p:blipFill>
        <p:spPr>
          <a:xfrm>
            <a:off x="14923849" y="8252221"/>
            <a:ext cx="6728301" cy="921136"/>
          </a:xfrm>
          <a:prstGeom prst="rect">
            <a:avLst/>
          </a:prstGeom>
        </p:spPr>
      </p:pic>
      <p:pic>
        <p:nvPicPr>
          <p:cNvPr id="23" name="Picture 5" descr="C:\Users\ZhaoShuai\Desktop\UE5_Logo.pngUE5_Logo">
            <a:extLst>
              <a:ext uri="{FF2B5EF4-FFF2-40B4-BE49-F238E27FC236}">
                <a16:creationId xmlns:a16="http://schemas.microsoft.com/office/drawing/2014/main" id="{802739B6-A3C7-4FC3-8FA1-873E6075D6FE}"/>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51818670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代数含义和几何含义相对应</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对称阵特征值分解</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非对称阵奇异值分解</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旋转</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缩放</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旋转</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矩阵的分解</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4" name="图片 3">
            <a:extLst>
              <a:ext uri="{FF2B5EF4-FFF2-40B4-BE49-F238E27FC236}">
                <a16:creationId xmlns:a16="http://schemas.microsoft.com/office/drawing/2014/main" id="{232DC98F-99D3-42F0-A193-68F1F3E3197F}"/>
              </a:ext>
            </a:extLst>
          </p:cNvPr>
          <p:cNvPicPr>
            <a:picLocks noChangeAspect="1"/>
          </p:cNvPicPr>
          <p:nvPr/>
        </p:nvPicPr>
        <p:blipFill>
          <a:blip r:embed="rId4"/>
          <a:stretch>
            <a:fillRect/>
          </a:stretch>
        </p:blipFill>
        <p:spPr>
          <a:xfrm>
            <a:off x="13306689" y="3016182"/>
            <a:ext cx="10107765" cy="2625725"/>
          </a:xfrm>
          <a:prstGeom prst="rect">
            <a:avLst/>
          </a:prstGeom>
        </p:spPr>
      </p:pic>
      <p:pic>
        <p:nvPicPr>
          <p:cNvPr id="6" name="图片 5">
            <a:extLst>
              <a:ext uri="{FF2B5EF4-FFF2-40B4-BE49-F238E27FC236}">
                <a16:creationId xmlns:a16="http://schemas.microsoft.com/office/drawing/2014/main" id="{2779C82F-3572-402A-9CE6-0AB7301E8F5B}"/>
              </a:ext>
            </a:extLst>
          </p:cNvPr>
          <p:cNvPicPr>
            <a:picLocks noChangeAspect="1"/>
          </p:cNvPicPr>
          <p:nvPr/>
        </p:nvPicPr>
        <p:blipFill>
          <a:blip r:embed="rId5"/>
          <a:stretch>
            <a:fillRect/>
          </a:stretch>
        </p:blipFill>
        <p:spPr>
          <a:xfrm>
            <a:off x="13306689" y="6858000"/>
            <a:ext cx="10095019" cy="2625725"/>
          </a:xfrm>
          <a:prstGeom prst="rect">
            <a:avLst/>
          </a:prstGeom>
        </p:spPr>
      </p:pic>
    </p:spTree>
    <p:extLst>
      <p:ext uri="{BB962C8B-B14F-4D97-AF65-F5344CB8AC3E}">
        <p14:creationId xmlns:p14="http://schemas.microsoft.com/office/powerpoint/2010/main" val="14510278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475001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线性变换无法表示平移</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给向量增加一个“齐次项</a:t>
            </a:r>
            <a:r>
              <a:rPr lang="en-US" altLang="zh-CN" sz="3600" kern="0" dirty="0">
                <a:solidFill>
                  <a:srgbClr val="000000"/>
                </a:solidFill>
                <a:latin typeface="微软雅黑 Light" panose="020B0502040204020203" pitchFamily="34" charset="-122"/>
                <a:ea typeface="微软雅黑 Light" panose="020B0502040204020203" pitchFamily="34" charset="-122"/>
              </a:rPr>
              <a:t>1</a:t>
            </a:r>
            <a:r>
              <a:rPr lang="zh-CN" altLang="en-US" sz="3600" kern="0" dirty="0">
                <a:solidFill>
                  <a:srgbClr val="000000"/>
                </a:solidFill>
                <a:latin typeface="微软雅黑 Light" panose="020B0502040204020203" pitchFamily="34" charset="-122"/>
                <a:ea typeface="微软雅黑 Light" panose="020B0502040204020203" pitchFamily="34" charset="-122"/>
              </a:rPr>
              <a:t>”</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线性变换矩阵扩展出一行一列</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2x2</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3x3</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仿射变换</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线性变换跟一个平移变换</a:t>
            </a:r>
            <a:endPar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齐次坐标</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带齐次项的坐标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平移、仿射、齐次坐标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5C3101E8-28B2-4740-8668-3E6B049BBD7C}"/>
              </a:ext>
            </a:extLst>
          </p:cNvPr>
          <p:cNvPicPr>
            <a:picLocks noChangeAspect="1"/>
          </p:cNvPicPr>
          <p:nvPr/>
        </p:nvPicPr>
        <p:blipFill>
          <a:blip r:embed="rId3"/>
          <a:stretch>
            <a:fillRect/>
          </a:stretch>
        </p:blipFill>
        <p:spPr>
          <a:xfrm>
            <a:off x="14523573" y="2245611"/>
            <a:ext cx="6630918" cy="1732819"/>
          </a:xfrm>
          <a:prstGeom prst="rect">
            <a:avLst/>
          </a:prstGeom>
        </p:spPr>
      </p:pic>
      <p:pic>
        <p:nvPicPr>
          <p:cNvPr id="5" name="图片 4">
            <a:extLst>
              <a:ext uri="{FF2B5EF4-FFF2-40B4-BE49-F238E27FC236}">
                <a16:creationId xmlns:a16="http://schemas.microsoft.com/office/drawing/2014/main" id="{2CE20579-BC82-4EC9-8286-2E3397FABB0C}"/>
              </a:ext>
            </a:extLst>
          </p:cNvPr>
          <p:cNvPicPr>
            <a:picLocks noChangeAspect="1"/>
          </p:cNvPicPr>
          <p:nvPr/>
        </p:nvPicPr>
        <p:blipFill>
          <a:blip r:embed="rId4"/>
          <a:stretch>
            <a:fillRect/>
          </a:stretch>
        </p:blipFill>
        <p:spPr>
          <a:xfrm>
            <a:off x="15204197" y="4937760"/>
            <a:ext cx="5269670" cy="1732819"/>
          </a:xfrm>
          <a:prstGeom prst="rect">
            <a:avLst/>
          </a:prstGeom>
        </p:spPr>
      </p:pic>
      <p:pic>
        <p:nvPicPr>
          <p:cNvPr id="7" name="图片 6">
            <a:extLst>
              <a:ext uri="{FF2B5EF4-FFF2-40B4-BE49-F238E27FC236}">
                <a16:creationId xmlns:a16="http://schemas.microsoft.com/office/drawing/2014/main" id="{E2ADF8E6-2BF7-47DC-A97C-89162271153C}"/>
              </a:ext>
            </a:extLst>
          </p:cNvPr>
          <p:cNvPicPr>
            <a:picLocks noChangeAspect="1"/>
          </p:cNvPicPr>
          <p:nvPr/>
        </p:nvPicPr>
        <p:blipFill>
          <a:blip r:embed="rId5"/>
          <a:stretch>
            <a:fillRect/>
          </a:stretch>
        </p:blipFill>
        <p:spPr>
          <a:xfrm>
            <a:off x="12192000" y="7629909"/>
            <a:ext cx="12192000" cy="2278303"/>
          </a:xfrm>
          <a:prstGeom prst="rect">
            <a:avLst/>
          </a:prstGeom>
        </p:spPr>
      </p:pic>
      <p:pic>
        <p:nvPicPr>
          <p:cNvPr id="9" name="Picture 5" descr="C:\Users\ZhaoShuai\Desktop\UE5_Logo.pngUE5_Logo">
            <a:extLst>
              <a:ext uri="{FF2B5EF4-FFF2-40B4-BE49-F238E27FC236}">
                <a16:creationId xmlns:a16="http://schemas.microsoft.com/office/drawing/2014/main" id="{B5EB1F70-31F4-420B-AA39-D892938B8FE7}"/>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
        <p:nvSpPr>
          <p:cNvPr id="2" name="文本框 1">
            <a:extLst>
              <a:ext uri="{FF2B5EF4-FFF2-40B4-BE49-F238E27FC236}">
                <a16:creationId xmlns:a16="http://schemas.microsoft.com/office/drawing/2014/main" id="{9C8C9D0D-EDC7-4007-8A2E-8227867132C1}"/>
              </a:ext>
            </a:extLst>
          </p:cNvPr>
          <p:cNvSpPr txBox="1"/>
          <p:nvPr/>
        </p:nvSpPr>
        <p:spPr>
          <a:xfrm>
            <a:off x="16906240" y="10055318"/>
            <a:ext cx="2763520"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rPr>
              <a:t>2D</a:t>
            </a:r>
            <a:r>
              <a:rPr kumimoji="0" lang="zh-CN" altLang="en-US"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rPr>
              <a:t>仿射变换</a:t>
            </a:r>
          </a:p>
        </p:txBody>
      </p:sp>
    </p:spTree>
    <p:extLst>
      <p:ext uri="{BB962C8B-B14F-4D97-AF65-F5344CB8AC3E}">
        <p14:creationId xmlns:p14="http://schemas.microsoft.com/office/powerpoint/2010/main" val="209410615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699" y="0"/>
            <a:ext cx="10348301"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88769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第</a:t>
            </a:r>
            <a:r>
              <a:rPr lang="en-US" altLang="zh-CN" sz="3200" kern="0" dirty="0">
                <a:solidFill>
                  <a:srgbClr val="000000"/>
                </a:solidFill>
                <a:latin typeface="微软雅黑 Light" panose="020B0502040204020203" pitchFamily="34" charset="-122"/>
                <a:ea typeface="微软雅黑 Light" panose="020B0502040204020203" pitchFamily="34" charset="-122"/>
              </a:rPr>
              <a:t>2</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5</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6</a:t>
            </a:r>
            <a:r>
              <a:rPr lang="zh-CN" altLang="en-US" sz="3200" kern="0" dirty="0">
                <a:solidFill>
                  <a:srgbClr val="000000"/>
                </a:solidFill>
                <a:latin typeface="微软雅黑 Light" panose="020B0502040204020203" pitchFamily="34" charset="-122"/>
                <a:ea typeface="微软雅黑 Light" panose="020B0502040204020203" pitchFamily="34" charset="-122"/>
              </a:rPr>
              <a:t>章</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数学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第</a:t>
            </a:r>
            <a:r>
              <a:rPr lang="en-US" altLang="zh-CN" sz="3200" kern="0" dirty="0">
                <a:solidFill>
                  <a:srgbClr val="000000"/>
                </a:solidFill>
                <a:latin typeface="微软雅黑 Light" panose="020B0502040204020203" pitchFamily="34" charset="-122"/>
                <a:ea typeface="微软雅黑 Light" panose="020B0502040204020203" pitchFamily="34" charset="-122"/>
              </a:rPr>
              <a:t>3</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7</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8</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10</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11</a:t>
            </a:r>
            <a:r>
              <a:rPr lang="zh-CN" altLang="en-US" sz="3200" kern="0" dirty="0">
                <a:solidFill>
                  <a:srgbClr val="000000"/>
                </a:solidFill>
                <a:latin typeface="微软雅黑 Light" panose="020B0502040204020203" pitchFamily="34" charset="-122"/>
                <a:ea typeface="微软雅黑 Light" panose="020B0502040204020203" pitchFamily="34" charset="-122"/>
              </a:rPr>
              <a:t>章</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成像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其他章按需要选读</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3" y="3303123"/>
            <a:ext cx="8882865"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dirty="0">
                <a:solidFill>
                  <a:srgbClr val="000000"/>
                </a:solidFill>
                <a:latin typeface="微软雅黑" panose="020B0503020204020204" pitchFamily="34" charset="-122"/>
                <a:ea typeface="微软雅黑" panose="020B0503020204020204" pitchFamily="34" charset="-122"/>
              </a:rPr>
              <a:t>文字材料</a:t>
            </a:r>
            <a:endParaRPr lang="zh-CN" sz="6000" kern="0"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640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AE46FEF0-18F6-4E5A-AB83-648D8A0CE0F4}"/>
              </a:ext>
            </a:extLst>
          </p:cNvPr>
          <p:cNvPicPr>
            <a:picLocks noChangeAspect="1"/>
          </p:cNvPicPr>
          <p:nvPr/>
        </p:nvPicPr>
        <p:blipFill>
          <a:blip r:embed="rId4"/>
          <a:stretch>
            <a:fillRect/>
          </a:stretch>
        </p:blipFill>
        <p:spPr>
          <a:xfrm>
            <a:off x="14339143" y="1802632"/>
            <a:ext cx="8201158" cy="10600505"/>
          </a:xfrm>
          <a:prstGeom prst="rect">
            <a:avLst/>
          </a:prstGeom>
        </p:spPr>
      </p:pic>
    </p:spTree>
    <p:extLst>
      <p:ext uri="{BB962C8B-B14F-4D97-AF65-F5344CB8AC3E}">
        <p14:creationId xmlns:p14="http://schemas.microsoft.com/office/powerpoint/2010/main" val="197032665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点</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齐次项为</a:t>
            </a:r>
            <a:r>
              <a:rPr lang="en-US" altLang="zh-CN" sz="3600" kern="0" dirty="0">
                <a:solidFill>
                  <a:srgbClr val="000000"/>
                </a:solidFill>
                <a:latin typeface="微软雅黑 Light" panose="020B0502040204020203" pitchFamily="34" charset="-122"/>
                <a:ea typeface="微软雅黑 Light" panose="020B0502040204020203" pitchFamily="34" charset="-122"/>
              </a:rPr>
              <a:t>1</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方向</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齐次项为</a:t>
            </a:r>
            <a:r>
              <a:rPr lang="en-US" altLang="zh-CN" sz="3600" kern="0" dirty="0">
                <a:solidFill>
                  <a:srgbClr val="000000"/>
                </a:solidFill>
                <a:latin typeface="微软雅黑 Light" panose="020B0502040204020203" pitchFamily="34" charset="-122"/>
                <a:ea typeface="微软雅黑 Light" panose="020B0502040204020203" pitchFamily="34" charset="-122"/>
              </a:rPr>
              <a:t>0</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齐次坐标等价性</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在透视投影的推导中有重要应用</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齐次坐标的性质</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283C2A2E-52F7-4D6B-AA53-E434F7C48337}"/>
              </a:ext>
            </a:extLst>
          </p:cNvPr>
          <p:cNvPicPr>
            <a:picLocks noChangeAspect="1"/>
          </p:cNvPicPr>
          <p:nvPr/>
        </p:nvPicPr>
        <p:blipFill>
          <a:blip r:embed="rId3"/>
          <a:stretch>
            <a:fillRect/>
          </a:stretch>
        </p:blipFill>
        <p:spPr>
          <a:xfrm>
            <a:off x="14979838" y="2070443"/>
            <a:ext cx="5976077" cy="1812240"/>
          </a:xfrm>
          <a:prstGeom prst="rect">
            <a:avLst/>
          </a:prstGeom>
        </p:spPr>
      </p:pic>
      <p:pic>
        <p:nvPicPr>
          <p:cNvPr id="8" name="图片 7">
            <a:extLst>
              <a:ext uri="{FF2B5EF4-FFF2-40B4-BE49-F238E27FC236}">
                <a16:creationId xmlns:a16="http://schemas.microsoft.com/office/drawing/2014/main" id="{A515E10E-1D5C-48F3-985B-9C9442040056}"/>
              </a:ext>
            </a:extLst>
          </p:cNvPr>
          <p:cNvPicPr>
            <a:picLocks noChangeAspect="1"/>
          </p:cNvPicPr>
          <p:nvPr/>
        </p:nvPicPr>
        <p:blipFill>
          <a:blip r:embed="rId4"/>
          <a:stretch>
            <a:fillRect/>
          </a:stretch>
        </p:blipFill>
        <p:spPr>
          <a:xfrm>
            <a:off x="14177476" y="4307953"/>
            <a:ext cx="7580799" cy="1401734"/>
          </a:xfrm>
          <a:prstGeom prst="rect">
            <a:avLst/>
          </a:prstGeom>
        </p:spPr>
      </p:pic>
      <p:pic>
        <p:nvPicPr>
          <p:cNvPr id="10" name="图片 9">
            <a:extLst>
              <a:ext uri="{FF2B5EF4-FFF2-40B4-BE49-F238E27FC236}">
                <a16:creationId xmlns:a16="http://schemas.microsoft.com/office/drawing/2014/main" id="{0756ABF3-9E1E-4D97-8A1F-CA55D9D9F488}"/>
              </a:ext>
            </a:extLst>
          </p:cNvPr>
          <p:cNvPicPr>
            <a:picLocks noChangeAspect="1"/>
          </p:cNvPicPr>
          <p:nvPr/>
        </p:nvPicPr>
        <p:blipFill>
          <a:blip r:embed="rId5"/>
          <a:stretch>
            <a:fillRect/>
          </a:stretch>
        </p:blipFill>
        <p:spPr>
          <a:xfrm>
            <a:off x="14428130" y="6134957"/>
            <a:ext cx="7079490" cy="4690161"/>
          </a:xfrm>
          <a:prstGeom prst="rect">
            <a:avLst/>
          </a:prstGeom>
        </p:spPr>
      </p:pic>
      <p:sp>
        <p:nvSpPr>
          <p:cNvPr id="14" name="文本框 13">
            <a:extLst>
              <a:ext uri="{FF2B5EF4-FFF2-40B4-BE49-F238E27FC236}">
                <a16:creationId xmlns:a16="http://schemas.microsoft.com/office/drawing/2014/main" id="{8A608775-9F3A-4D9D-BFA4-6CB315CAF9B8}"/>
              </a:ext>
            </a:extLst>
          </p:cNvPr>
          <p:cNvSpPr txBox="1"/>
          <p:nvPr/>
        </p:nvSpPr>
        <p:spPr>
          <a:xfrm>
            <a:off x="16218600" y="10983648"/>
            <a:ext cx="3498549"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800" dirty="0">
                <a:solidFill>
                  <a:srgbClr val="000000"/>
                </a:solidFill>
                <a:sym typeface="Helvetica Light"/>
              </a:rPr>
              <a:t>一维点</a:t>
            </a:r>
            <a:r>
              <a:rPr lang="en-US" altLang="zh-CN" sz="2800" dirty="0">
                <a:solidFill>
                  <a:srgbClr val="000000"/>
                </a:solidFill>
                <a:sym typeface="Helvetica Light"/>
              </a:rPr>
              <a:t>x</a:t>
            </a:r>
            <a:r>
              <a:rPr lang="zh-CN" altLang="en-US" sz="2800" dirty="0">
                <a:solidFill>
                  <a:srgbClr val="000000"/>
                </a:solidFill>
                <a:sym typeface="Helvetica Light"/>
              </a:rPr>
              <a:t>与</a:t>
            </a:r>
            <a:r>
              <a:rPr kumimoji="0" lang="zh-CN" altLang="en-US" sz="2800" b="0" i="0" u="none" strike="noStrike" cap="none" spc="0" normalizeH="0" baseline="0" dirty="0">
                <a:ln>
                  <a:noFill/>
                </a:ln>
                <a:solidFill>
                  <a:srgbClr val="000000"/>
                </a:solidFill>
                <a:effectLst/>
                <a:uFillTx/>
                <a:latin typeface="+mn-lt"/>
                <a:ea typeface="+mn-ea"/>
                <a:cs typeface="+mn-cs"/>
                <a:sym typeface="Helvetica Light"/>
              </a:rPr>
              <a:t>齐次项</a:t>
            </a:r>
            <a:r>
              <a:rPr lang="en-US" altLang="zh-CN" sz="2800" dirty="0">
                <a:solidFill>
                  <a:srgbClr val="000000"/>
                </a:solidFill>
                <a:sym typeface="Helvetica Light"/>
              </a:rPr>
              <a:t>h</a:t>
            </a:r>
            <a:endParaRPr kumimoji="0" lang="zh-CN" altLang="en-US" sz="28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15" name="Picture 5" descr="C:\Users\ZhaoShuai\Desktop\UE5_Logo.pngUE5_Logo">
            <a:extLst>
              <a:ext uri="{FF2B5EF4-FFF2-40B4-BE49-F238E27FC236}">
                <a16:creationId xmlns:a16="http://schemas.microsoft.com/office/drawing/2014/main" id="{FE48388C-C31F-4625-A279-6822483B37AB}"/>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400823175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07236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4x4</a:t>
            </a:r>
            <a:r>
              <a:rPr lang="zh-CN" altLang="en-US" sz="3600" kern="0" dirty="0">
                <a:solidFill>
                  <a:srgbClr val="000000"/>
                </a:solidFill>
                <a:latin typeface="微软雅黑 Light" panose="020B0502040204020203" pitchFamily="34" charset="-122"/>
                <a:ea typeface="微软雅黑 Light" panose="020B0502040204020203" pitchFamily="34" charset="-122"/>
              </a:rPr>
              <a:t>矩阵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最后一行齐次为</a:t>
            </a:r>
            <a:r>
              <a:rPr lang="en-US" altLang="zh-CN" sz="3600" kern="0" dirty="0">
                <a:solidFill>
                  <a:srgbClr val="000000"/>
                </a:solidFill>
                <a:latin typeface="微软雅黑 Light" panose="020B0502040204020203" pitchFamily="34" charset="-122"/>
                <a:ea typeface="微软雅黑 Light" panose="020B0502040204020203" pitchFamily="34" charset="-122"/>
              </a:rPr>
              <a:t>1</a:t>
            </a:r>
            <a:r>
              <a:rPr lang="zh-CN" altLang="en-US" sz="3600" kern="0" dirty="0">
                <a:solidFill>
                  <a:srgbClr val="000000"/>
                </a:solidFill>
                <a:latin typeface="微软雅黑 Light" panose="020B0502040204020203" pitchFamily="34" charset="-122"/>
                <a:ea typeface="微软雅黑 Light" panose="020B0502040204020203" pitchFamily="34" charset="-122"/>
              </a:rPr>
              <a:t>的</a:t>
            </a:r>
            <a:r>
              <a:rPr lang="en-US" altLang="zh-CN" sz="3600" kern="0" dirty="0">
                <a:solidFill>
                  <a:srgbClr val="000000"/>
                </a:solidFill>
                <a:latin typeface="微软雅黑 Light" panose="020B0502040204020203" pitchFamily="34" charset="-122"/>
                <a:ea typeface="微软雅黑 Light" panose="020B0502040204020203" pitchFamily="34" charset="-122"/>
              </a:rPr>
              <a:t>0</a:t>
            </a:r>
            <a:r>
              <a:rPr lang="zh-CN" altLang="en-US" sz="3600" kern="0" dirty="0">
                <a:solidFill>
                  <a:srgbClr val="000000"/>
                </a:solidFill>
                <a:latin typeface="微软雅黑 Light" panose="020B0502040204020203" pitchFamily="34" charset="-122"/>
                <a:ea typeface="微软雅黑 Light" panose="020B0502040204020203" pitchFamily="34" charset="-122"/>
              </a:rPr>
              <a:t>向量</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平移变换最后施加</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3D</a:t>
            </a:r>
            <a:r>
              <a:rPr lang="zh-CN" altLang="en-US" sz="6000" kern="0" cap="all" dirty="0">
                <a:solidFill>
                  <a:srgbClr val="000000"/>
                </a:solidFill>
                <a:latin typeface="微软雅黑" panose="020B0503020204020204" pitchFamily="34" charset="-122"/>
                <a:ea typeface="微软雅黑" panose="020B0503020204020204" pitchFamily="34" charset="-122"/>
              </a:rPr>
              <a:t>仿射变换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AC06D2D0-FE50-485F-872B-A6F172B48BFE}"/>
              </a:ext>
            </a:extLst>
          </p:cNvPr>
          <p:cNvPicPr>
            <a:picLocks noChangeAspect="1"/>
          </p:cNvPicPr>
          <p:nvPr/>
        </p:nvPicPr>
        <p:blipFill>
          <a:blip r:embed="rId3"/>
          <a:stretch>
            <a:fillRect/>
          </a:stretch>
        </p:blipFill>
        <p:spPr>
          <a:xfrm>
            <a:off x="12192000" y="4734234"/>
            <a:ext cx="12192000" cy="2479414"/>
          </a:xfrm>
          <a:prstGeom prst="rect">
            <a:avLst/>
          </a:prstGeom>
        </p:spPr>
      </p:pic>
      <p:pic>
        <p:nvPicPr>
          <p:cNvPr id="7" name="Picture 5" descr="C:\Users\ZhaoShuai\Desktop\UE5_Logo.pngUE5_Logo">
            <a:extLst>
              <a:ext uri="{FF2B5EF4-FFF2-40B4-BE49-F238E27FC236}">
                <a16:creationId xmlns:a16="http://schemas.microsoft.com/office/drawing/2014/main" id="{F58CA5E6-EC09-4FBA-96AB-9B11C28F27AD}"/>
              </a:ext>
            </a:extLst>
          </p:cNvPr>
          <p:cNvPicPr>
            <a:picLocks noChangeAspect="1"/>
          </p:cNvPicPr>
          <p:nvPr/>
        </p:nvPicPr>
        <p:blipFill>
          <a:blip r:embed="rId4"/>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16757073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156021"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观察</a:t>
            </a:r>
            <a:r>
              <a:rPr lang="en-US" altLang="zh-CN" sz="3600" kern="0" dirty="0">
                <a:solidFill>
                  <a:srgbClr val="000000"/>
                </a:solidFill>
                <a:latin typeface="微软雅黑 Light" panose="020B0502040204020203" pitchFamily="34" charset="-122"/>
                <a:ea typeface="微软雅黑 Light" panose="020B0502040204020203" pitchFamily="34" charset="-122"/>
              </a:rPr>
              <a:t>3D</a:t>
            </a:r>
            <a:r>
              <a:rPr lang="zh-CN" altLang="en-US" sz="3600" kern="0" dirty="0">
                <a:solidFill>
                  <a:srgbClr val="000000"/>
                </a:solidFill>
                <a:latin typeface="微软雅黑 Light" panose="020B0502040204020203" pitchFamily="34" charset="-122"/>
                <a:ea typeface="微软雅黑 Light" panose="020B0502040204020203" pitchFamily="34" charset="-122"/>
              </a:rPr>
              <a:t>场景得到</a:t>
            </a:r>
            <a:r>
              <a:rPr lang="en-US" altLang="zh-CN" sz="3600" kern="0" dirty="0">
                <a:solidFill>
                  <a:srgbClr val="000000"/>
                </a:solidFill>
                <a:latin typeface="微软雅黑 Light" panose="020B0502040204020203" pitchFamily="34" charset="-122"/>
                <a:ea typeface="微软雅黑 Light" panose="020B0502040204020203" pitchFamily="34" charset="-122"/>
              </a:rPr>
              <a:t>2D</a:t>
            </a:r>
            <a:r>
              <a:rPr lang="zh-CN" altLang="en-US" sz="3600" kern="0" dirty="0">
                <a:solidFill>
                  <a:srgbClr val="000000"/>
                </a:solidFill>
                <a:latin typeface="微软雅黑 Light" panose="020B0502040204020203" pitchFamily="34" charset="-122"/>
                <a:ea typeface="微软雅黑 Light" panose="020B0502040204020203" pitchFamily="34" charset="-122"/>
              </a:rPr>
              <a:t>图像</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找到每个物体在屏幕空间的坐标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dirty="0">
                <a:solidFill>
                  <a:srgbClr val="000000"/>
                </a:solidFill>
                <a:latin typeface="微软雅黑" panose="020B0503020204020204" pitchFamily="34" charset="-122"/>
                <a:ea typeface="微软雅黑" panose="020B0503020204020204" pitchFamily="34" charset="-122"/>
              </a:rPr>
              <a:t>观察（</a:t>
            </a:r>
            <a:r>
              <a:rPr lang="en-US" altLang="zh-CN" sz="6000" kern="0" dirty="0">
                <a:solidFill>
                  <a:srgbClr val="000000"/>
                </a:solidFill>
                <a:latin typeface="微软雅黑" panose="020B0503020204020204" pitchFamily="34" charset="-122"/>
                <a:ea typeface="微软雅黑" panose="020B0503020204020204" pitchFamily="34" charset="-122"/>
              </a:rPr>
              <a:t>Viewing</a:t>
            </a:r>
            <a:r>
              <a:rPr lang="zh-CN" altLang="en-US" sz="6000" kern="0" dirty="0">
                <a:solidFill>
                  <a:srgbClr val="000000"/>
                </a:solidFill>
                <a:latin typeface="微软雅黑" panose="020B0503020204020204" pitchFamily="34" charset="-122"/>
                <a:ea typeface="微软雅黑" panose="020B0503020204020204" pitchFamily="34" charset="-122"/>
              </a:rPr>
              <a:t>）</a:t>
            </a:r>
            <a:endParaRPr lang="zh-CN" sz="6000" kern="0"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490257AD-0F7C-4AE0-BA13-E05D9E5AB52D}"/>
              </a:ext>
            </a:extLst>
          </p:cNvPr>
          <p:cNvPicPr>
            <a:picLocks noChangeAspect="1"/>
          </p:cNvPicPr>
          <p:nvPr/>
        </p:nvPicPr>
        <p:blipFill>
          <a:blip r:embed="rId3"/>
          <a:stretch>
            <a:fillRect/>
          </a:stretch>
        </p:blipFill>
        <p:spPr>
          <a:xfrm>
            <a:off x="12192001" y="1035115"/>
            <a:ext cx="12191999" cy="5225143"/>
          </a:xfrm>
          <a:prstGeom prst="rect">
            <a:avLst/>
          </a:prstGeom>
        </p:spPr>
      </p:pic>
      <p:pic>
        <p:nvPicPr>
          <p:cNvPr id="7" name="Picture 5" descr="C:\Users\ZhaoShuai\Desktop\UE5_Logo.pngUE5_Logo">
            <a:extLst>
              <a:ext uri="{FF2B5EF4-FFF2-40B4-BE49-F238E27FC236}">
                <a16:creationId xmlns:a16="http://schemas.microsoft.com/office/drawing/2014/main" id="{A5FEF6D8-9FC2-4BA0-92E6-EA4BAEFC5509}"/>
              </a:ext>
            </a:extLst>
          </p:cNvPr>
          <p:cNvPicPr>
            <a:picLocks noChangeAspect="1"/>
          </p:cNvPicPr>
          <p:nvPr/>
        </p:nvPicPr>
        <p:blipFill>
          <a:blip r:embed="rId4"/>
          <a:srcRect/>
          <a:stretch>
            <a:fillRect/>
          </a:stretch>
        </p:blipFill>
        <p:spPr>
          <a:xfrm>
            <a:off x="21758275" y="11090275"/>
            <a:ext cx="2625725" cy="2625725"/>
          </a:xfrm>
          <a:prstGeom prst="rect">
            <a:avLst/>
          </a:prstGeom>
          <a:noFill/>
        </p:spPr>
      </p:pic>
      <p:pic>
        <p:nvPicPr>
          <p:cNvPr id="4" name="图片 3">
            <a:extLst>
              <a:ext uri="{FF2B5EF4-FFF2-40B4-BE49-F238E27FC236}">
                <a16:creationId xmlns:a16="http://schemas.microsoft.com/office/drawing/2014/main" id="{B6FB4167-5A13-4AAB-81B1-8948E11609DF}"/>
              </a:ext>
            </a:extLst>
          </p:cNvPr>
          <p:cNvPicPr>
            <a:picLocks noChangeAspect="1"/>
          </p:cNvPicPr>
          <p:nvPr/>
        </p:nvPicPr>
        <p:blipFill>
          <a:blip r:embed="rId5"/>
          <a:stretch>
            <a:fillRect/>
          </a:stretch>
        </p:blipFill>
        <p:spPr>
          <a:xfrm>
            <a:off x="12192001" y="6260258"/>
            <a:ext cx="12191999" cy="5907110"/>
          </a:xfrm>
          <a:prstGeom prst="rect">
            <a:avLst/>
          </a:prstGeom>
        </p:spPr>
      </p:pic>
    </p:spTree>
    <p:extLst>
      <p:ext uri="{BB962C8B-B14F-4D97-AF65-F5344CB8AC3E}">
        <p14:creationId xmlns:p14="http://schemas.microsoft.com/office/powerpoint/2010/main" val="104002517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156021"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Screen</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Windows</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 coordinates</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Units of pixels</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屏幕坐标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a:extLst>
              <a:ext uri="{FF2B5EF4-FFF2-40B4-BE49-F238E27FC236}">
                <a16:creationId xmlns:a16="http://schemas.microsoft.com/office/drawing/2014/main" id="{A5FEF6D8-9FC2-4BA0-92E6-EA4BAEFC5509}"/>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15" name="图片 14">
            <a:extLst>
              <a:ext uri="{FF2B5EF4-FFF2-40B4-BE49-F238E27FC236}">
                <a16:creationId xmlns:a16="http://schemas.microsoft.com/office/drawing/2014/main" id="{3C0A6C32-499E-4E77-B929-7C8408D3489C}"/>
              </a:ext>
            </a:extLst>
          </p:cNvPr>
          <p:cNvPicPr>
            <a:picLocks noChangeAspect="1"/>
          </p:cNvPicPr>
          <p:nvPr/>
        </p:nvPicPr>
        <p:blipFill>
          <a:blip r:embed="rId4"/>
          <a:stretch>
            <a:fillRect/>
          </a:stretch>
        </p:blipFill>
        <p:spPr>
          <a:xfrm>
            <a:off x="2035979" y="6435198"/>
            <a:ext cx="10156021" cy="4933333"/>
          </a:xfrm>
          <a:prstGeom prst="rect">
            <a:avLst/>
          </a:prstGeom>
        </p:spPr>
      </p:pic>
      <p:pic>
        <p:nvPicPr>
          <p:cNvPr id="17" name="图片 16">
            <a:extLst>
              <a:ext uri="{FF2B5EF4-FFF2-40B4-BE49-F238E27FC236}">
                <a16:creationId xmlns:a16="http://schemas.microsoft.com/office/drawing/2014/main" id="{4C54D57C-F736-4313-A5B2-4F3B6BBE869E}"/>
              </a:ext>
            </a:extLst>
          </p:cNvPr>
          <p:cNvPicPr>
            <a:picLocks noChangeAspect="1"/>
          </p:cNvPicPr>
          <p:nvPr/>
        </p:nvPicPr>
        <p:blipFill>
          <a:blip r:embed="rId5"/>
          <a:stretch>
            <a:fillRect/>
          </a:stretch>
        </p:blipFill>
        <p:spPr>
          <a:xfrm>
            <a:off x="15423049" y="1501866"/>
            <a:ext cx="5981665" cy="4933332"/>
          </a:xfrm>
          <a:prstGeom prst="rect">
            <a:avLst/>
          </a:prstGeom>
        </p:spPr>
      </p:pic>
      <p:pic>
        <p:nvPicPr>
          <p:cNvPr id="19" name="图片 18">
            <a:extLst>
              <a:ext uri="{FF2B5EF4-FFF2-40B4-BE49-F238E27FC236}">
                <a16:creationId xmlns:a16="http://schemas.microsoft.com/office/drawing/2014/main" id="{72C6DB7D-95C8-4EC0-AEBA-7B9BB51263D8}"/>
              </a:ext>
            </a:extLst>
          </p:cNvPr>
          <p:cNvPicPr>
            <a:picLocks noChangeAspect="1"/>
          </p:cNvPicPr>
          <p:nvPr/>
        </p:nvPicPr>
        <p:blipFill>
          <a:blip r:embed="rId6"/>
          <a:stretch>
            <a:fillRect/>
          </a:stretch>
        </p:blipFill>
        <p:spPr>
          <a:xfrm>
            <a:off x="15423050" y="6435198"/>
            <a:ext cx="5981665" cy="4933333"/>
          </a:xfrm>
          <a:prstGeom prst="rect">
            <a:avLst/>
          </a:prstGeom>
        </p:spPr>
      </p:pic>
    </p:spTree>
    <p:extLst>
      <p:ext uri="{BB962C8B-B14F-4D97-AF65-F5344CB8AC3E}">
        <p14:creationId xmlns:p14="http://schemas.microsoft.com/office/powerpoint/2010/main" val="69598512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156021"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207236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Normalized Device Coordinates</a:t>
            </a:r>
          </a:p>
          <a:p>
            <a:pPr marL="1485900" lvl="1" indent="-571500" defTabSz="825500" hangingPunct="0">
              <a:spcBef>
                <a:spcPts val="600"/>
              </a:spcBef>
              <a:spcAft>
                <a:spcPts val="600"/>
              </a:spcAft>
              <a:buFont typeface="Arial" panose="020B0604020202020204" pitchFamily="34" charset="0"/>
              <a:buChar char="•"/>
            </a:pPr>
            <a:r>
              <a:rPr lang="en-US" altLang="zh-CN" kern="0" dirty="0">
                <a:solidFill>
                  <a:srgbClr val="000000"/>
                </a:solidFill>
                <a:latin typeface="微软雅黑 Light" panose="020B0502040204020203" pitchFamily="34" charset="-122"/>
                <a:ea typeface="微软雅黑 Light" panose="020B0502040204020203" pitchFamily="34" charset="-122"/>
              </a:rPr>
              <a:t>NDC for short</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Viewport transform</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7.1.1</a:t>
            </a:r>
            <a:r>
              <a:rPr lang="zh-CN" altLang="en-US" sz="3600" kern="0" dirty="0">
                <a:solidFill>
                  <a:srgbClr val="000000"/>
                </a:solidFill>
                <a:latin typeface="微软雅黑 Light" panose="020B0502040204020203" pitchFamily="34" charset="-122"/>
                <a:ea typeface="微软雅黑 Light" panose="020B0502040204020203" pitchFamily="34" charset="-122"/>
              </a:rPr>
              <a:t>）</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规范设备坐标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a:extLst>
              <a:ext uri="{FF2B5EF4-FFF2-40B4-BE49-F238E27FC236}">
                <a16:creationId xmlns:a16="http://schemas.microsoft.com/office/drawing/2014/main" id="{A5FEF6D8-9FC2-4BA0-92E6-EA4BAEFC5509}"/>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21" name="图片 20">
            <a:extLst>
              <a:ext uri="{FF2B5EF4-FFF2-40B4-BE49-F238E27FC236}">
                <a16:creationId xmlns:a16="http://schemas.microsoft.com/office/drawing/2014/main" id="{FB43FBE3-AAC0-4C9D-9A92-F1A759C0B7F3}"/>
              </a:ext>
            </a:extLst>
          </p:cNvPr>
          <p:cNvPicPr>
            <a:picLocks noChangeAspect="1"/>
          </p:cNvPicPr>
          <p:nvPr/>
        </p:nvPicPr>
        <p:blipFill>
          <a:blip r:embed="rId4"/>
          <a:stretch>
            <a:fillRect/>
          </a:stretch>
        </p:blipFill>
        <p:spPr>
          <a:xfrm>
            <a:off x="13973283" y="6796288"/>
            <a:ext cx="7518157" cy="6467007"/>
          </a:xfrm>
          <a:prstGeom prst="rect">
            <a:avLst/>
          </a:prstGeom>
        </p:spPr>
      </p:pic>
      <p:pic>
        <p:nvPicPr>
          <p:cNvPr id="23" name="图片 22">
            <a:extLst>
              <a:ext uri="{FF2B5EF4-FFF2-40B4-BE49-F238E27FC236}">
                <a16:creationId xmlns:a16="http://schemas.microsoft.com/office/drawing/2014/main" id="{4E8FE4CF-B351-4AA6-83C4-2EF3068FD430}"/>
              </a:ext>
            </a:extLst>
          </p:cNvPr>
          <p:cNvPicPr>
            <a:picLocks noChangeAspect="1"/>
          </p:cNvPicPr>
          <p:nvPr/>
        </p:nvPicPr>
        <p:blipFill>
          <a:blip r:embed="rId5"/>
          <a:stretch>
            <a:fillRect/>
          </a:stretch>
        </p:blipFill>
        <p:spPr>
          <a:xfrm>
            <a:off x="13973283" y="452705"/>
            <a:ext cx="7518157" cy="6080059"/>
          </a:xfrm>
          <a:prstGeom prst="rect">
            <a:avLst/>
          </a:prstGeom>
        </p:spPr>
      </p:pic>
      <p:pic>
        <p:nvPicPr>
          <p:cNvPr id="26" name="图片 25">
            <a:extLst>
              <a:ext uri="{FF2B5EF4-FFF2-40B4-BE49-F238E27FC236}">
                <a16:creationId xmlns:a16="http://schemas.microsoft.com/office/drawing/2014/main" id="{0E995DEC-DBE1-4685-B003-9872E0A6F36C}"/>
              </a:ext>
            </a:extLst>
          </p:cNvPr>
          <p:cNvPicPr>
            <a:picLocks noChangeAspect="1"/>
          </p:cNvPicPr>
          <p:nvPr/>
        </p:nvPicPr>
        <p:blipFill>
          <a:blip r:embed="rId6"/>
          <a:stretch>
            <a:fillRect/>
          </a:stretch>
        </p:blipFill>
        <p:spPr>
          <a:xfrm>
            <a:off x="2706624" y="7248517"/>
            <a:ext cx="8167391" cy="6223491"/>
          </a:xfrm>
          <a:prstGeom prst="rect">
            <a:avLst/>
          </a:prstGeom>
        </p:spPr>
      </p:pic>
    </p:spTree>
    <p:extLst>
      <p:ext uri="{BB962C8B-B14F-4D97-AF65-F5344CB8AC3E}">
        <p14:creationId xmlns:p14="http://schemas.microsoft.com/office/powerpoint/2010/main" val="77956403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156021"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Homogeneous Clip Coordinates</a:t>
            </a:r>
          </a:p>
          <a:p>
            <a:pPr marL="1485900" lvl="1" indent="-571500" defTabSz="825500" hangingPunct="0">
              <a:spcBef>
                <a:spcPts val="600"/>
              </a:spcBef>
              <a:spcAft>
                <a:spcPts val="600"/>
              </a:spcAft>
              <a:buFont typeface="Arial" panose="020B0604020202020204" pitchFamily="34" charset="0"/>
              <a:buChar char="•"/>
            </a:pPr>
            <a:r>
              <a:rPr lang="en-US" altLang="zh-CN" kern="0" dirty="0">
                <a:solidFill>
                  <a:srgbClr val="000000"/>
                </a:solidFill>
                <a:latin typeface="微软雅黑 Light" panose="020B0502040204020203" pitchFamily="34" charset="-122"/>
                <a:ea typeface="微软雅黑 Light" panose="020B0502040204020203" pitchFamily="34" charset="-122"/>
              </a:rPr>
              <a:t>Clip Coord for short</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Perspective divide</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divide by w</a:t>
            </a:r>
            <a:r>
              <a:rPr lang="zh-CN" altLang="en-US" sz="3600" kern="0" dirty="0">
                <a:solidFill>
                  <a:srgbClr val="000000"/>
                </a:solidFill>
                <a:latin typeface="微软雅黑 Light" panose="020B0502040204020203" pitchFamily="34" charset="-122"/>
                <a:ea typeface="微软雅黑 Light" panose="020B0502040204020203" pitchFamily="34" charset="-122"/>
              </a:rPr>
              <a:t>）</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7.1.2</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7.2</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7.3</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齐次裁剪坐标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a:extLst>
              <a:ext uri="{FF2B5EF4-FFF2-40B4-BE49-F238E27FC236}">
                <a16:creationId xmlns:a16="http://schemas.microsoft.com/office/drawing/2014/main" id="{A5FEF6D8-9FC2-4BA0-92E6-EA4BAEFC5509}"/>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5" name="图片 4">
            <a:extLst>
              <a:ext uri="{FF2B5EF4-FFF2-40B4-BE49-F238E27FC236}">
                <a16:creationId xmlns:a16="http://schemas.microsoft.com/office/drawing/2014/main" id="{831DDD74-C403-4663-81B6-8E233C312FC7}"/>
              </a:ext>
            </a:extLst>
          </p:cNvPr>
          <p:cNvPicPr>
            <a:picLocks noChangeAspect="1"/>
          </p:cNvPicPr>
          <p:nvPr/>
        </p:nvPicPr>
        <p:blipFill>
          <a:blip r:embed="rId4"/>
          <a:stretch>
            <a:fillRect/>
          </a:stretch>
        </p:blipFill>
        <p:spPr>
          <a:xfrm>
            <a:off x="12197669" y="3816084"/>
            <a:ext cx="12186331" cy="5713996"/>
          </a:xfrm>
          <a:prstGeom prst="rect">
            <a:avLst/>
          </a:prstGeom>
        </p:spPr>
      </p:pic>
      <p:pic>
        <p:nvPicPr>
          <p:cNvPr id="10" name="图片 9">
            <a:extLst>
              <a:ext uri="{FF2B5EF4-FFF2-40B4-BE49-F238E27FC236}">
                <a16:creationId xmlns:a16="http://schemas.microsoft.com/office/drawing/2014/main" id="{28515365-97F4-4D00-A771-42735EBDA208}"/>
              </a:ext>
            </a:extLst>
          </p:cNvPr>
          <p:cNvPicPr>
            <a:picLocks noChangeAspect="1"/>
          </p:cNvPicPr>
          <p:nvPr/>
        </p:nvPicPr>
        <p:blipFill>
          <a:blip r:embed="rId5"/>
          <a:stretch>
            <a:fillRect/>
          </a:stretch>
        </p:blipFill>
        <p:spPr>
          <a:xfrm>
            <a:off x="2880912" y="7618837"/>
            <a:ext cx="7665168" cy="5038475"/>
          </a:xfrm>
          <a:prstGeom prst="rect">
            <a:avLst/>
          </a:prstGeom>
        </p:spPr>
      </p:pic>
    </p:spTree>
    <p:extLst>
      <p:ext uri="{BB962C8B-B14F-4D97-AF65-F5344CB8AC3E}">
        <p14:creationId xmlns:p14="http://schemas.microsoft.com/office/powerpoint/2010/main" val="335408342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156021"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207236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Eye</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Camera</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 coordinates</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Perspective projection transform</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7.1.2</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7.2</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7.3</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观察坐标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a:extLst>
              <a:ext uri="{FF2B5EF4-FFF2-40B4-BE49-F238E27FC236}">
                <a16:creationId xmlns:a16="http://schemas.microsoft.com/office/drawing/2014/main" id="{A5FEF6D8-9FC2-4BA0-92E6-EA4BAEFC5509}"/>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8" name="图片 7">
            <a:extLst>
              <a:ext uri="{FF2B5EF4-FFF2-40B4-BE49-F238E27FC236}">
                <a16:creationId xmlns:a16="http://schemas.microsoft.com/office/drawing/2014/main" id="{EE05A630-8BD9-4C08-99A8-25C693B6E3D1}"/>
              </a:ext>
            </a:extLst>
          </p:cNvPr>
          <p:cNvPicPr>
            <a:picLocks noChangeAspect="1"/>
          </p:cNvPicPr>
          <p:nvPr/>
        </p:nvPicPr>
        <p:blipFill>
          <a:blip r:embed="rId4"/>
          <a:stretch>
            <a:fillRect/>
          </a:stretch>
        </p:blipFill>
        <p:spPr>
          <a:xfrm>
            <a:off x="12192001" y="3816084"/>
            <a:ext cx="12191999" cy="5225143"/>
          </a:xfrm>
          <a:prstGeom prst="rect">
            <a:avLst/>
          </a:prstGeom>
        </p:spPr>
      </p:pic>
      <p:pic>
        <p:nvPicPr>
          <p:cNvPr id="3" name="图片 2">
            <a:extLst>
              <a:ext uri="{FF2B5EF4-FFF2-40B4-BE49-F238E27FC236}">
                <a16:creationId xmlns:a16="http://schemas.microsoft.com/office/drawing/2014/main" id="{E26B5789-469A-49DB-902E-8AF4797BB1CB}"/>
              </a:ext>
            </a:extLst>
          </p:cNvPr>
          <p:cNvPicPr>
            <a:picLocks noChangeAspect="1"/>
          </p:cNvPicPr>
          <p:nvPr/>
        </p:nvPicPr>
        <p:blipFill>
          <a:blip r:embed="rId5"/>
          <a:stretch>
            <a:fillRect/>
          </a:stretch>
        </p:blipFill>
        <p:spPr>
          <a:xfrm>
            <a:off x="2298908" y="7254168"/>
            <a:ext cx="9181292" cy="5148969"/>
          </a:xfrm>
          <a:prstGeom prst="rect">
            <a:avLst/>
          </a:prstGeom>
        </p:spPr>
      </p:pic>
    </p:spTree>
    <p:extLst>
      <p:ext uri="{BB962C8B-B14F-4D97-AF65-F5344CB8AC3E}">
        <p14:creationId xmlns:p14="http://schemas.microsoft.com/office/powerpoint/2010/main" val="419931434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207236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world coordinate system</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隐含的所有其他坐标系的参照系</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Camera transform</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7.1.3</a:t>
            </a:r>
            <a:r>
              <a:rPr lang="zh-CN" altLang="en-US" sz="3600" kern="0" dirty="0">
                <a:solidFill>
                  <a:srgbClr val="000000"/>
                </a:solidFill>
                <a:latin typeface="微软雅黑 Light" panose="020B0502040204020203" pitchFamily="34" charset="-122"/>
                <a:ea typeface="微软雅黑 Light" panose="020B0502040204020203" pitchFamily="34" charset="-122"/>
              </a:rPr>
              <a:t>）</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世界坐标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C50F85E9-4A14-411E-AE11-7BF87B7CF8FD}"/>
              </a:ext>
            </a:extLst>
          </p:cNvPr>
          <p:cNvPicPr>
            <a:picLocks noChangeAspect="1"/>
          </p:cNvPicPr>
          <p:nvPr/>
        </p:nvPicPr>
        <p:blipFill>
          <a:blip r:embed="rId3"/>
          <a:stretch>
            <a:fillRect/>
          </a:stretch>
        </p:blipFill>
        <p:spPr>
          <a:xfrm>
            <a:off x="12275266" y="0"/>
            <a:ext cx="12108733" cy="11054080"/>
          </a:xfrm>
          <a:prstGeom prst="rect">
            <a:avLst/>
          </a:prstGeom>
        </p:spPr>
      </p:pic>
      <p:pic>
        <p:nvPicPr>
          <p:cNvPr id="7" name="图片 6">
            <a:extLst>
              <a:ext uri="{FF2B5EF4-FFF2-40B4-BE49-F238E27FC236}">
                <a16:creationId xmlns:a16="http://schemas.microsoft.com/office/drawing/2014/main" id="{AB3F4121-FEE9-4D0B-97DF-BE881B66E3F4}"/>
              </a:ext>
            </a:extLst>
          </p:cNvPr>
          <p:cNvPicPr>
            <a:picLocks noChangeAspect="1"/>
          </p:cNvPicPr>
          <p:nvPr/>
        </p:nvPicPr>
        <p:blipFill>
          <a:blip r:embed="rId4"/>
          <a:stretch>
            <a:fillRect/>
          </a:stretch>
        </p:blipFill>
        <p:spPr>
          <a:xfrm>
            <a:off x="12275266" y="11054080"/>
            <a:ext cx="12108733" cy="2661920"/>
          </a:xfrm>
          <a:prstGeom prst="rect">
            <a:avLst/>
          </a:prstGeom>
        </p:spPr>
      </p:pic>
      <p:sp>
        <p:nvSpPr>
          <p:cNvPr id="8" name="箭头: 右 7">
            <a:extLst>
              <a:ext uri="{FF2B5EF4-FFF2-40B4-BE49-F238E27FC236}">
                <a16:creationId xmlns:a16="http://schemas.microsoft.com/office/drawing/2014/main" id="{0AEAEB78-D392-496C-BAA9-6B6A33E736CD}"/>
              </a:ext>
            </a:extLst>
          </p:cNvPr>
          <p:cNvSpPr/>
          <p:nvPr/>
        </p:nvSpPr>
        <p:spPr>
          <a:xfrm>
            <a:off x="11595538" y="2185523"/>
            <a:ext cx="1359454" cy="1117600"/>
          </a:xfrm>
          <a:prstGeom prst="rightArrow">
            <a:avLst/>
          </a:prstGeom>
          <a:solidFill>
            <a:srgbClr val="FF0000"/>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pic>
        <p:nvPicPr>
          <p:cNvPr id="3" name="图片 2">
            <a:extLst>
              <a:ext uri="{FF2B5EF4-FFF2-40B4-BE49-F238E27FC236}">
                <a16:creationId xmlns:a16="http://schemas.microsoft.com/office/drawing/2014/main" id="{7086A326-AED9-4B08-95E3-1BC840002566}"/>
              </a:ext>
            </a:extLst>
          </p:cNvPr>
          <p:cNvPicPr>
            <a:picLocks noChangeAspect="1"/>
          </p:cNvPicPr>
          <p:nvPr/>
        </p:nvPicPr>
        <p:blipFill>
          <a:blip r:embed="rId5"/>
          <a:stretch>
            <a:fillRect/>
          </a:stretch>
        </p:blipFill>
        <p:spPr>
          <a:xfrm>
            <a:off x="2913748" y="7248517"/>
            <a:ext cx="7839455" cy="6158382"/>
          </a:xfrm>
          <a:prstGeom prst="rect">
            <a:avLst/>
          </a:prstGeom>
        </p:spPr>
      </p:pic>
    </p:spTree>
    <p:extLst>
      <p:ext uri="{BB962C8B-B14F-4D97-AF65-F5344CB8AC3E}">
        <p14:creationId xmlns:p14="http://schemas.microsoft.com/office/powerpoint/2010/main" val="390747725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Object</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Local</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 coordinates</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物体坐标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8" name="图片 7">
            <a:extLst>
              <a:ext uri="{FF2B5EF4-FFF2-40B4-BE49-F238E27FC236}">
                <a16:creationId xmlns:a16="http://schemas.microsoft.com/office/drawing/2014/main" id="{6A49882E-9663-4E78-BB82-CCB819FF6A48}"/>
              </a:ext>
            </a:extLst>
          </p:cNvPr>
          <p:cNvPicPr>
            <a:picLocks noChangeAspect="1"/>
          </p:cNvPicPr>
          <p:nvPr/>
        </p:nvPicPr>
        <p:blipFill>
          <a:blip r:embed="rId3"/>
          <a:stretch>
            <a:fillRect/>
          </a:stretch>
        </p:blipFill>
        <p:spPr>
          <a:xfrm>
            <a:off x="12275266" y="0"/>
            <a:ext cx="12108733" cy="11054080"/>
          </a:xfrm>
          <a:prstGeom prst="rect">
            <a:avLst/>
          </a:prstGeom>
        </p:spPr>
      </p:pic>
      <p:sp>
        <p:nvSpPr>
          <p:cNvPr id="4" name="箭头: 右 3">
            <a:extLst>
              <a:ext uri="{FF2B5EF4-FFF2-40B4-BE49-F238E27FC236}">
                <a16:creationId xmlns:a16="http://schemas.microsoft.com/office/drawing/2014/main" id="{BC616317-486D-40D4-B2A7-8B2DB26F4C0E}"/>
              </a:ext>
            </a:extLst>
          </p:cNvPr>
          <p:cNvSpPr/>
          <p:nvPr/>
        </p:nvSpPr>
        <p:spPr>
          <a:xfrm>
            <a:off x="11595538" y="7978775"/>
            <a:ext cx="1359454" cy="1117600"/>
          </a:xfrm>
          <a:prstGeom prst="rightArrow">
            <a:avLst/>
          </a:prstGeom>
          <a:solidFill>
            <a:srgbClr val="FF0000"/>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pic>
        <p:nvPicPr>
          <p:cNvPr id="15" name="图片 14">
            <a:extLst>
              <a:ext uri="{FF2B5EF4-FFF2-40B4-BE49-F238E27FC236}">
                <a16:creationId xmlns:a16="http://schemas.microsoft.com/office/drawing/2014/main" id="{20A17CF2-6CFA-46C5-8E08-831CEE39E03E}"/>
              </a:ext>
            </a:extLst>
          </p:cNvPr>
          <p:cNvPicPr>
            <a:picLocks noChangeAspect="1"/>
          </p:cNvPicPr>
          <p:nvPr/>
        </p:nvPicPr>
        <p:blipFill>
          <a:blip r:embed="rId4"/>
          <a:stretch>
            <a:fillRect/>
          </a:stretch>
        </p:blipFill>
        <p:spPr>
          <a:xfrm>
            <a:off x="12275266" y="11054080"/>
            <a:ext cx="12108733" cy="2661920"/>
          </a:xfrm>
          <a:prstGeom prst="rect">
            <a:avLst/>
          </a:prstGeom>
        </p:spPr>
      </p:pic>
    </p:spTree>
    <p:extLst>
      <p:ext uri="{BB962C8B-B14F-4D97-AF65-F5344CB8AC3E}">
        <p14:creationId xmlns:p14="http://schemas.microsoft.com/office/powerpoint/2010/main" val="53332783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9722296"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观察涉及的所有变换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a:extLst>
              <a:ext uri="{FF2B5EF4-FFF2-40B4-BE49-F238E27FC236}">
                <a16:creationId xmlns:a16="http://schemas.microsoft.com/office/drawing/2014/main" id="{A5FEF6D8-9FC2-4BA0-92E6-EA4BAEFC5509}"/>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4" name="图片 3">
            <a:extLst>
              <a:ext uri="{FF2B5EF4-FFF2-40B4-BE49-F238E27FC236}">
                <a16:creationId xmlns:a16="http://schemas.microsoft.com/office/drawing/2014/main" id="{4B2CC1AF-D427-469A-B350-0894FD4B5721}"/>
              </a:ext>
            </a:extLst>
          </p:cNvPr>
          <p:cNvPicPr>
            <a:picLocks noChangeAspect="1"/>
          </p:cNvPicPr>
          <p:nvPr/>
        </p:nvPicPr>
        <p:blipFill>
          <a:blip r:embed="rId4"/>
          <a:stretch>
            <a:fillRect/>
          </a:stretch>
        </p:blipFill>
        <p:spPr>
          <a:xfrm>
            <a:off x="2035979" y="5331614"/>
            <a:ext cx="19722296" cy="1917996"/>
          </a:xfrm>
          <a:prstGeom prst="rect">
            <a:avLst/>
          </a:prstGeom>
        </p:spPr>
      </p:pic>
      <p:pic>
        <p:nvPicPr>
          <p:cNvPr id="6" name="图片 5">
            <a:extLst>
              <a:ext uri="{FF2B5EF4-FFF2-40B4-BE49-F238E27FC236}">
                <a16:creationId xmlns:a16="http://schemas.microsoft.com/office/drawing/2014/main" id="{74410AA3-BD7B-4ED9-A26B-825591356249}"/>
              </a:ext>
            </a:extLst>
          </p:cNvPr>
          <p:cNvPicPr>
            <a:picLocks noChangeAspect="1"/>
          </p:cNvPicPr>
          <p:nvPr/>
        </p:nvPicPr>
        <p:blipFill>
          <a:blip r:embed="rId5"/>
          <a:stretch>
            <a:fillRect/>
          </a:stretch>
        </p:blipFill>
        <p:spPr>
          <a:xfrm>
            <a:off x="4144163" y="7163893"/>
            <a:ext cx="4964377" cy="5417331"/>
          </a:xfrm>
          <a:prstGeom prst="rect">
            <a:avLst/>
          </a:prstGeom>
        </p:spPr>
      </p:pic>
    </p:spTree>
    <p:extLst>
      <p:ext uri="{BB962C8B-B14F-4D97-AF65-F5344CB8AC3E}">
        <p14:creationId xmlns:p14="http://schemas.microsoft.com/office/powerpoint/2010/main" val="191332190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2" y="0"/>
            <a:ext cx="1034829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7F5DC548-AD08-4ECE-AE34-EDD74EBE9F1A}"/>
              </a:ext>
            </a:extLst>
          </p:cNvPr>
          <p:cNvGrpSpPr/>
          <p:nvPr/>
        </p:nvGrpSpPr>
        <p:grpSpPr>
          <a:xfrm>
            <a:off x="2706624" y="3303123"/>
            <a:ext cx="7123176" cy="2999113"/>
            <a:chOff x="2706624" y="3303123"/>
            <a:chExt cx="7123176" cy="2999113"/>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dirty="0">
                  <a:latin typeface="微软雅黑 Light" panose="020B0502040204020203" pitchFamily="34" charset="-122"/>
                  <a:ea typeface="微软雅黑 Light" panose="020B0502040204020203" pitchFamily="34" charset="-122"/>
                </a:rPr>
                <a:t>B</a:t>
              </a:r>
              <a:r>
                <a:rPr lang="zh-CN" altLang="en-US" sz="3600" dirty="0">
                  <a:latin typeface="微软雅黑 Light" panose="020B0502040204020203" pitchFamily="34" charset="-122"/>
                  <a:ea typeface="微软雅黑 Light" panose="020B0502040204020203" pitchFamily="34" charset="-122"/>
                </a:rPr>
                <a:t>站</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a:t>
              </a:r>
              <a:r>
                <a:rPr lang="zh-CN" altLang="en-US" sz="3600" kern="0" dirty="0">
                  <a:solidFill>
                    <a:srgbClr val="000000"/>
                  </a:solidFill>
                  <a:latin typeface="微软雅黑 Light" panose="020B0502040204020203" pitchFamily="34" charset="-122"/>
                  <a:ea typeface="微软雅黑 Light" panose="020B0502040204020203" pitchFamily="34" charset="-122"/>
                </a:rPr>
                <a:t>主页</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视频材料</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8" name="图片 7">
            <a:extLst>
              <a:ext uri="{FF2B5EF4-FFF2-40B4-BE49-F238E27FC236}">
                <a16:creationId xmlns:a16="http://schemas.microsoft.com/office/drawing/2014/main" id="{FC30D18E-DCFE-47CE-8C38-04EA693DB585}"/>
              </a:ext>
            </a:extLst>
          </p:cNvPr>
          <p:cNvPicPr>
            <a:picLocks noChangeAspect="1"/>
          </p:cNvPicPr>
          <p:nvPr/>
        </p:nvPicPr>
        <p:blipFill>
          <a:blip r:embed="rId4"/>
          <a:stretch>
            <a:fillRect/>
          </a:stretch>
        </p:blipFill>
        <p:spPr>
          <a:xfrm>
            <a:off x="12192000" y="2690358"/>
            <a:ext cx="12192000" cy="5975313"/>
          </a:xfrm>
          <a:prstGeom prst="rect">
            <a:avLst/>
          </a:prstGeom>
        </p:spPr>
      </p:pic>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0F19440-0B38-483A-B64E-A6A3BB3AC47C}"/>
              </a:ext>
            </a:extLst>
          </p:cNvPr>
          <p:cNvSpPr/>
          <p:nvPr/>
        </p:nvSpPr>
        <p:spPr>
          <a:xfrm>
            <a:off x="3907725" y="12403137"/>
            <a:ext cx="6220251" cy="53347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600"/>
              </a:spcAft>
            </a:pPr>
            <a:r>
              <a:rPr lang="en-US" altLang="zh-CN" sz="2800" dirty="0">
                <a:latin typeface="微软雅黑 Light" panose="020B0502040204020203" pitchFamily="34" charset="-122"/>
                <a:ea typeface="微软雅黑 Light" panose="020B0502040204020203" pitchFamily="34" charset="-122"/>
                <a:hlinkClick r:id="rId5"/>
              </a:rPr>
              <a:t>http://games-cn.org/intro-graphics/</a:t>
            </a:r>
            <a:endParaRPr lang="en-US" altLang="zh-CN" sz="2800" dirty="0">
              <a:latin typeface="微软雅黑 Light" panose="020B0502040204020203" pitchFamily="34" charset="-122"/>
              <a:ea typeface="微软雅黑 Light" panose="020B0502040204020203" pitchFamily="34"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348813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理解移动的两种方式</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点移动 </a:t>
            </a:r>
            <a:r>
              <a:rPr lang="en-US" altLang="zh-CN" sz="3600" kern="0" dirty="0">
                <a:solidFill>
                  <a:srgbClr val="000000"/>
                </a:solidFill>
                <a:latin typeface="微软雅黑 Light" panose="020B0502040204020203" pitchFamily="34" charset="-122"/>
                <a:ea typeface="微软雅黑 Light" panose="020B0502040204020203" pitchFamily="34" charset="-122"/>
              </a:rPr>
              <a:t>vs. </a:t>
            </a:r>
            <a:r>
              <a:rPr lang="zh-CN" altLang="en-US" sz="3600" kern="0" dirty="0">
                <a:solidFill>
                  <a:srgbClr val="000000"/>
                </a:solidFill>
                <a:latin typeface="微软雅黑 Light" panose="020B0502040204020203" pitchFamily="34" charset="-122"/>
                <a:ea typeface="微软雅黑 Light" panose="020B0502040204020203" pitchFamily="34" charset="-122"/>
              </a:rPr>
              <a:t>坐标系移动</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点变换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找到坐标系内的新坐标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b="1" kern="0" dirty="0">
                <a:solidFill>
                  <a:srgbClr val="000000"/>
                </a:solidFill>
                <a:latin typeface="微软雅黑 Light" panose="020B0502040204020203" pitchFamily="34" charset="-122"/>
                <a:ea typeface="微软雅黑 Light" panose="020B0502040204020203" pitchFamily="34" charset="-122"/>
              </a:rPr>
              <a:t>坐标系变换</a:t>
            </a:r>
            <a:r>
              <a:rPr lang="en-US" altLang="zh-CN" sz="3600" b="1" kern="0" dirty="0">
                <a:solidFill>
                  <a:srgbClr val="000000"/>
                </a:solidFill>
                <a:latin typeface="微软雅黑 Light" panose="020B0502040204020203" pitchFamily="34" charset="-122"/>
                <a:ea typeface="微软雅黑 Light" panose="020B0502040204020203" pitchFamily="34" charset="-122"/>
              </a:rPr>
              <a:t>——</a:t>
            </a:r>
            <a:r>
              <a:rPr lang="zh-CN" altLang="en-US" sz="3600" b="1" kern="0" dirty="0">
                <a:solidFill>
                  <a:srgbClr val="000000"/>
                </a:solidFill>
                <a:latin typeface="微软雅黑 Light" panose="020B0502040204020203" pitchFamily="34" charset="-122"/>
                <a:ea typeface="微软雅黑 Light" panose="020B0502040204020203" pitchFamily="34" charset="-122"/>
              </a:rPr>
              <a:t>找到点在新坐标系下的坐标</a:t>
            </a:r>
            <a:endParaRPr lang="en-US" altLang="zh-CN" sz="3600" b="1"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理解观察变换的关键</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011C3E71-960D-49B2-890C-0AE7B08CA43E}"/>
              </a:ext>
            </a:extLst>
          </p:cNvPr>
          <p:cNvPicPr>
            <a:picLocks noChangeAspect="1"/>
          </p:cNvPicPr>
          <p:nvPr/>
        </p:nvPicPr>
        <p:blipFill>
          <a:blip r:embed="rId3"/>
          <a:stretch>
            <a:fillRect/>
          </a:stretch>
        </p:blipFill>
        <p:spPr>
          <a:xfrm>
            <a:off x="12964200" y="746369"/>
            <a:ext cx="10889448" cy="7165352"/>
          </a:xfrm>
          <a:prstGeom prst="rect">
            <a:avLst/>
          </a:prstGeom>
        </p:spPr>
      </p:pic>
      <p:pic>
        <p:nvPicPr>
          <p:cNvPr id="6" name="图片 5">
            <a:extLst>
              <a:ext uri="{FF2B5EF4-FFF2-40B4-BE49-F238E27FC236}">
                <a16:creationId xmlns:a16="http://schemas.microsoft.com/office/drawing/2014/main" id="{D8C920C5-AC2F-4BAD-92D8-5E2BEE3A837D}"/>
              </a:ext>
            </a:extLst>
          </p:cNvPr>
          <p:cNvPicPr>
            <a:picLocks noChangeAspect="1"/>
          </p:cNvPicPr>
          <p:nvPr/>
        </p:nvPicPr>
        <p:blipFill>
          <a:blip r:embed="rId4"/>
          <a:stretch>
            <a:fillRect/>
          </a:stretch>
        </p:blipFill>
        <p:spPr>
          <a:xfrm>
            <a:off x="12964200" y="8226917"/>
            <a:ext cx="10889448" cy="4364423"/>
          </a:xfrm>
          <a:prstGeom prst="rect">
            <a:avLst/>
          </a:prstGeom>
        </p:spPr>
      </p:pic>
    </p:spTree>
    <p:extLst>
      <p:ext uri="{BB962C8B-B14F-4D97-AF65-F5344CB8AC3E}">
        <p14:creationId xmlns:p14="http://schemas.microsoft.com/office/powerpoint/2010/main" val="381367354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8" y="0"/>
            <a:ext cx="2234802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D8C920C5-AC2F-4BAD-92D8-5E2BEE3A837D}"/>
              </a:ext>
            </a:extLst>
          </p:cNvPr>
          <p:cNvPicPr>
            <a:picLocks noChangeAspect="1"/>
          </p:cNvPicPr>
          <p:nvPr/>
        </p:nvPicPr>
        <p:blipFill>
          <a:blip r:embed="rId3"/>
          <a:stretch>
            <a:fillRect/>
          </a:stretch>
        </p:blipFill>
        <p:spPr>
          <a:xfrm>
            <a:off x="12728421" y="2770528"/>
            <a:ext cx="10889448" cy="4364423"/>
          </a:xfrm>
          <a:prstGeom prst="rect">
            <a:avLst/>
          </a:prstGeom>
        </p:spPr>
      </p:pic>
      <p:pic>
        <p:nvPicPr>
          <p:cNvPr id="8" name="图片 7">
            <a:extLst>
              <a:ext uri="{FF2B5EF4-FFF2-40B4-BE49-F238E27FC236}">
                <a16:creationId xmlns:a16="http://schemas.microsoft.com/office/drawing/2014/main" id="{8874F81A-C560-4292-9D25-8BA5981055AF}"/>
              </a:ext>
            </a:extLst>
          </p:cNvPr>
          <p:cNvPicPr>
            <a:picLocks noChangeAspect="1"/>
          </p:cNvPicPr>
          <p:nvPr/>
        </p:nvPicPr>
        <p:blipFill>
          <a:blip r:embed="rId4"/>
          <a:stretch>
            <a:fillRect/>
          </a:stretch>
        </p:blipFill>
        <p:spPr>
          <a:xfrm>
            <a:off x="2512125" y="5458872"/>
            <a:ext cx="9286995" cy="1087667"/>
          </a:xfrm>
          <a:prstGeom prst="rect">
            <a:avLst/>
          </a:prstGeom>
        </p:spPr>
      </p:pic>
      <p:pic>
        <p:nvPicPr>
          <p:cNvPr id="3" name="图片 2">
            <a:extLst>
              <a:ext uri="{FF2B5EF4-FFF2-40B4-BE49-F238E27FC236}">
                <a16:creationId xmlns:a16="http://schemas.microsoft.com/office/drawing/2014/main" id="{71BAE59E-991E-49AC-B31D-A5C9E4E78E5F}"/>
              </a:ext>
            </a:extLst>
          </p:cNvPr>
          <p:cNvPicPr>
            <a:picLocks noChangeAspect="1"/>
          </p:cNvPicPr>
          <p:nvPr/>
        </p:nvPicPr>
        <p:blipFill>
          <a:blip r:embed="rId5"/>
          <a:stretch>
            <a:fillRect/>
          </a:stretch>
        </p:blipFill>
        <p:spPr>
          <a:xfrm>
            <a:off x="2573823" y="6482757"/>
            <a:ext cx="9163596" cy="1087666"/>
          </a:xfrm>
          <a:prstGeom prst="rect">
            <a:avLst/>
          </a:prstGeom>
        </p:spPr>
      </p:pic>
      <p:pic>
        <p:nvPicPr>
          <p:cNvPr id="7" name="图片 6">
            <a:extLst>
              <a:ext uri="{FF2B5EF4-FFF2-40B4-BE49-F238E27FC236}">
                <a16:creationId xmlns:a16="http://schemas.microsoft.com/office/drawing/2014/main" id="{8BA3237F-C895-4788-9C69-9399DE27EE62}"/>
              </a:ext>
            </a:extLst>
          </p:cNvPr>
          <p:cNvPicPr>
            <a:picLocks noChangeAspect="1"/>
          </p:cNvPicPr>
          <p:nvPr/>
        </p:nvPicPr>
        <p:blipFill>
          <a:blip r:embed="rId6"/>
          <a:stretch>
            <a:fillRect/>
          </a:stretch>
        </p:blipFill>
        <p:spPr>
          <a:xfrm>
            <a:off x="2367007" y="9787917"/>
            <a:ext cx="15806138" cy="2323756"/>
          </a:xfrm>
          <a:prstGeom prst="rect">
            <a:avLst/>
          </a:prstGeom>
        </p:spPr>
      </p:pic>
      <p:pic>
        <p:nvPicPr>
          <p:cNvPr id="10" name="图片 9">
            <a:extLst>
              <a:ext uri="{FF2B5EF4-FFF2-40B4-BE49-F238E27FC236}">
                <a16:creationId xmlns:a16="http://schemas.microsoft.com/office/drawing/2014/main" id="{F37C9E72-AAC2-418E-BDA5-8ECB208F89CA}"/>
              </a:ext>
            </a:extLst>
          </p:cNvPr>
          <p:cNvPicPr>
            <a:picLocks noChangeAspect="1"/>
          </p:cNvPicPr>
          <p:nvPr/>
        </p:nvPicPr>
        <p:blipFill>
          <a:blip r:embed="rId7"/>
          <a:stretch>
            <a:fillRect/>
          </a:stretch>
        </p:blipFill>
        <p:spPr>
          <a:xfrm>
            <a:off x="4041167" y="7783307"/>
            <a:ext cx="6228909" cy="1727548"/>
          </a:xfrm>
          <a:prstGeom prst="rect">
            <a:avLst/>
          </a:prstGeom>
        </p:spPr>
      </p:pic>
      <p:pic>
        <p:nvPicPr>
          <p:cNvPr id="15" name="图片 14">
            <a:extLst>
              <a:ext uri="{FF2B5EF4-FFF2-40B4-BE49-F238E27FC236}">
                <a16:creationId xmlns:a16="http://schemas.microsoft.com/office/drawing/2014/main" id="{3B2EC9C7-FF71-402C-B857-9FCFE1BC292B}"/>
              </a:ext>
            </a:extLst>
          </p:cNvPr>
          <p:cNvPicPr>
            <a:picLocks noChangeAspect="1"/>
          </p:cNvPicPr>
          <p:nvPr/>
        </p:nvPicPr>
        <p:blipFill>
          <a:blip r:embed="rId8"/>
          <a:stretch>
            <a:fillRect/>
          </a:stretch>
        </p:blipFill>
        <p:spPr>
          <a:xfrm>
            <a:off x="14708991" y="7616784"/>
            <a:ext cx="6928308" cy="1894071"/>
          </a:xfrm>
          <a:prstGeom prst="rect">
            <a:avLst/>
          </a:prstGeom>
        </p:spPr>
      </p:pic>
      <p:pic>
        <p:nvPicPr>
          <p:cNvPr id="17" name="Picture 5" descr="C:\Users\ZhaoShuai\Desktop\UE5_Logo.pngUE5_Logo">
            <a:extLst>
              <a:ext uri="{FF2B5EF4-FFF2-40B4-BE49-F238E27FC236}">
                <a16:creationId xmlns:a16="http://schemas.microsoft.com/office/drawing/2014/main" id="{1D4DC8DF-30B8-463C-9738-00DD40271698}"/>
              </a:ext>
            </a:extLst>
          </p:cNvPr>
          <p:cNvPicPr>
            <a:picLocks noChangeAspect="1"/>
          </p:cNvPicPr>
          <p:nvPr/>
        </p:nvPicPr>
        <p:blipFill>
          <a:blip r:embed="rId9"/>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7534118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通过</a:t>
            </a:r>
            <a:r>
              <a:rPr lang="en-US" altLang="zh-CN" sz="3600" kern="0" dirty="0">
                <a:solidFill>
                  <a:srgbClr val="000000"/>
                </a:solidFill>
                <a:latin typeface="微软雅黑 Light" panose="020B0502040204020203" pitchFamily="34" charset="-122"/>
                <a:ea typeface="微软雅黑 Light" panose="020B0502040204020203" pitchFamily="34" charset="-122"/>
              </a:rPr>
              <a:t>Local</a:t>
            </a:r>
            <a:r>
              <a:rPr lang="zh-CN" altLang="en-US" sz="3600" kern="0" dirty="0">
                <a:solidFill>
                  <a:srgbClr val="000000"/>
                </a:solidFill>
                <a:latin typeface="微软雅黑 Light" panose="020B0502040204020203" pitchFamily="34" charset="-122"/>
                <a:ea typeface="微软雅黑 Light" panose="020B0502040204020203" pitchFamily="34" charset="-122"/>
              </a:rPr>
              <a:t>和标准正交基构造出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962C9B74-2B1C-432A-AAFF-B2B6D83C8083}"/>
              </a:ext>
            </a:extLst>
          </p:cNvPr>
          <p:cNvPicPr>
            <a:picLocks noChangeAspect="1"/>
          </p:cNvPicPr>
          <p:nvPr/>
        </p:nvPicPr>
        <p:blipFill>
          <a:blip r:embed="rId3"/>
          <a:stretch>
            <a:fillRect/>
          </a:stretch>
        </p:blipFill>
        <p:spPr>
          <a:xfrm>
            <a:off x="12275268" y="11054080"/>
            <a:ext cx="12108732" cy="2661920"/>
          </a:xfrm>
          <a:prstGeom prst="rect">
            <a:avLst/>
          </a:prstGeom>
        </p:spPr>
      </p:pic>
      <p:pic>
        <p:nvPicPr>
          <p:cNvPr id="5" name="图片 4">
            <a:extLst>
              <a:ext uri="{FF2B5EF4-FFF2-40B4-BE49-F238E27FC236}">
                <a16:creationId xmlns:a16="http://schemas.microsoft.com/office/drawing/2014/main" id="{6E0FB3AA-D9E8-46E4-8D37-D23FD88D0977}"/>
              </a:ext>
            </a:extLst>
          </p:cNvPr>
          <p:cNvPicPr>
            <a:picLocks noChangeAspect="1"/>
          </p:cNvPicPr>
          <p:nvPr/>
        </p:nvPicPr>
        <p:blipFill>
          <a:blip r:embed="rId4"/>
          <a:stretch>
            <a:fillRect/>
          </a:stretch>
        </p:blipFill>
        <p:spPr>
          <a:xfrm>
            <a:off x="5022718" y="5594350"/>
            <a:ext cx="3724198" cy="1602532"/>
          </a:xfrm>
          <a:prstGeom prst="rect">
            <a:avLst/>
          </a:prstGeom>
        </p:spPr>
      </p:pic>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A9E6544-2680-4CFF-BCB8-E03704A82B98}"/>
              </a:ext>
            </a:extLst>
          </p:cNvPr>
          <p:cNvSpPr/>
          <p:nvPr/>
        </p:nvSpPr>
        <p:spPr>
          <a:xfrm>
            <a:off x="2706624" y="7275756"/>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将物体变换到世界坐标系的相应方位</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并获得世界坐标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pic>
        <p:nvPicPr>
          <p:cNvPr id="8" name="图片 7">
            <a:extLst>
              <a:ext uri="{FF2B5EF4-FFF2-40B4-BE49-F238E27FC236}">
                <a16:creationId xmlns:a16="http://schemas.microsoft.com/office/drawing/2014/main" id="{B78FB52F-8749-4686-9155-1FDAC4341040}"/>
              </a:ext>
            </a:extLst>
          </p:cNvPr>
          <p:cNvPicPr>
            <a:picLocks noChangeAspect="1"/>
          </p:cNvPicPr>
          <p:nvPr/>
        </p:nvPicPr>
        <p:blipFill>
          <a:blip r:embed="rId5"/>
          <a:stretch>
            <a:fillRect/>
          </a:stretch>
        </p:blipFill>
        <p:spPr>
          <a:xfrm>
            <a:off x="3205460" y="8719106"/>
            <a:ext cx="7358713" cy="1590431"/>
          </a:xfrm>
          <a:prstGeom prst="rect">
            <a:avLst/>
          </a:prstGeom>
        </p:spPr>
      </p:pic>
      <p:pic>
        <p:nvPicPr>
          <p:cNvPr id="16" name="图片 15">
            <a:extLst>
              <a:ext uri="{FF2B5EF4-FFF2-40B4-BE49-F238E27FC236}">
                <a16:creationId xmlns:a16="http://schemas.microsoft.com/office/drawing/2014/main" id="{56907C58-126A-4021-BB82-3F26A72F6D0D}"/>
              </a:ext>
            </a:extLst>
          </p:cNvPr>
          <p:cNvPicPr>
            <a:picLocks noChangeAspect="1"/>
          </p:cNvPicPr>
          <p:nvPr/>
        </p:nvPicPr>
        <p:blipFill>
          <a:blip r:embed="rId6"/>
          <a:stretch>
            <a:fillRect/>
          </a:stretch>
        </p:blipFill>
        <p:spPr>
          <a:xfrm>
            <a:off x="12275266" y="0"/>
            <a:ext cx="12108733" cy="11054080"/>
          </a:xfrm>
          <a:prstGeom prst="rect">
            <a:avLst/>
          </a:prstGeom>
        </p:spPr>
      </p:pic>
      <p:cxnSp>
        <p:nvCxnSpPr>
          <p:cNvPr id="10" name="直接箭头连接符 9">
            <a:extLst>
              <a:ext uri="{FF2B5EF4-FFF2-40B4-BE49-F238E27FC236}">
                <a16:creationId xmlns:a16="http://schemas.microsoft.com/office/drawing/2014/main" id="{992BE517-E1F9-422A-8F0E-E21FB9AEC93A}"/>
              </a:ext>
            </a:extLst>
          </p:cNvPr>
          <p:cNvCxnSpPr/>
          <p:nvPr/>
        </p:nvCxnSpPr>
        <p:spPr>
          <a:xfrm flipV="1">
            <a:off x="18100431" y="3118338"/>
            <a:ext cx="0" cy="4157418"/>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4F4C3B3C-564F-4065-8B96-9D1929C567E1}"/>
              </a:ext>
            </a:extLst>
          </p:cNvPr>
          <p:cNvSpPr/>
          <p:nvPr/>
        </p:nvSpPr>
        <p:spPr>
          <a:xfrm>
            <a:off x="2725265" y="10521526"/>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即物体坐标</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世界坐标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4920091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Viewing</a:t>
            </a:r>
            <a:r>
              <a:rPr lang="zh-CN" altLang="en-US" sz="3600" kern="0" dirty="0">
                <a:solidFill>
                  <a:srgbClr val="000000"/>
                </a:solidFill>
                <a:latin typeface="微软雅黑 Light" panose="020B0502040204020203" pitchFamily="34" charset="-122"/>
                <a:ea typeface="微软雅黑 Light" panose="020B0502040204020203" pitchFamily="34" charset="-122"/>
              </a:rPr>
              <a:t>过程中余下的变换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物体坐标</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世界坐标</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模型变换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DA33899D-367F-4F25-AA15-0EE3421E1605}"/>
              </a:ext>
            </a:extLst>
          </p:cNvPr>
          <p:cNvPicPr>
            <a:picLocks noChangeAspect="1"/>
          </p:cNvPicPr>
          <p:nvPr/>
        </p:nvPicPr>
        <p:blipFill>
          <a:blip r:embed="rId3"/>
          <a:stretch>
            <a:fillRect/>
          </a:stretch>
        </p:blipFill>
        <p:spPr>
          <a:xfrm>
            <a:off x="12275268" y="711282"/>
            <a:ext cx="12108732" cy="5189457"/>
          </a:xfrm>
          <a:prstGeom prst="rect">
            <a:avLst/>
          </a:prstGeom>
        </p:spPr>
      </p:pic>
      <p:sp>
        <p:nvSpPr>
          <p:cNvPr id="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25417D1E-FEC6-489C-82A5-0CF97DB57C19}"/>
              </a:ext>
            </a:extLst>
          </p:cNvPr>
          <p:cNvSpPr/>
          <p:nvPr/>
        </p:nvSpPr>
        <p:spPr>
          <a:xfrm>
            <a:off x="2706624" y="6380628"/>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世界坐标</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相机坐标</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相机变换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2B43D935-AC56-4E88-982A-B96D5CD57802}"/>
              </a:ext>
            </a:extLst>
          </p:cNvPr>
          <p:cNvSpPr/>
          <p:nvPr/>
        </p:nvSpPr>
        <p:spPr>
          <a:xfrm>
            <a:off x="2706624" y="7085519"/>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相机坐标</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裁剪坐标</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投影变换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8959971-7F45-4431-8D21-D8DA0D43CBE2}"/>
              </a:ext>
            </a:extLst>
          </p:cNvPr>
          <p:cNvSpPr/>
          <p:nvPr/>
        </p:nvSpPr>
        <p:spPr>
          <a:xfrm>
            <a:off x="2706624" y="779041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裁剪坐标</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设备坐标</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透视除法</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9140706E-3193-4D45-9740-9DE908CCBBF0}"/>
              </a:ext>
            </a:extLst>
          </p:cNvPr>
          <p:cNvSpPr/>
          <p:nvPr/>
        </p:nvSpPr>
        <p:spPr>
          <a:xfrm>
            <a:off x="2706624" y="8495301"/>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设备坐标</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视口坐标</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视口变换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AD0F165B-262C-44A2-A8C4-CF398C3BF5DA}"/>
              </a:ext>
            </a:extLst>
          </p:cNvPr>
          <p:cNvPicPr>
            <a:picLocks noChangeAspect="1"/>
          </p:cNvPicPr>
          <p:nvPr/>
        </p:nvPicPr>
        <p:blipFill>
          <a:blip r:embed="rId4"/>
          <a:stretch>
            <a:fillRect/>
          </a:stretch>
        </p:blipFill>
        <p:spPr>
          <a:xfrm>
            <a:off x="12275267" y="6151532"/>
            <a:ext cx="12108732" cy="7313675"/>
          </a:xfrm>
          <a:prstGeom prst="rect">
            <a:avLst/>
          </a:prstGeom>
        </p:spPr>
      </p:pic>
      <p:sp>
        <p:nvSpPr>
          <p:cNvPr id="4" name="矩形 3">
            <a:extLst>
              <a:ext uri="{FF2B5EF4-FFF2-40B4-BE49-F238E27FC236}">
                <a16:creationId xmlns:a16="http://schemas.microsoft.com/office/drawing/2014/main" id="{17168AA1-60EF-4324-AA57-CCCA556709AF}"/>
              </a:ext>
            </a:extLst>
          </p:cNvPr>
          <p:cNvSpPr/>
          <p:nvPr/>
        </p:nvSpPr>
        <p:spPr>
          <a:xfrm>
            <a:off x="2706623" y="5619998"/>
            <a:ext cx="7839456" cy="2160000"/>
          </a:xfrm>
          <a:prstGeom prst="rect">
            <a:avLst/>
          </a:prstGeom>
          <a:solidFill>
            <a:srgbClr val="FF0000">
              <a:alpha val="10000"/>
            </a:srgb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1D37DE8A-0A1F-4F49-8B7F-292D390624CF}"/>
              </a:ext>
            </a:extLst>
          </p:cNvPr>
          <p:cNvSpPr/>
          <p:nvPr/>
        </p:nvSpPr>
        <p:spPr>
          <a:xfrm>
            <a:off x="2724912" y="10583406"/>
            <a:ext cx="7821167"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ctr" defTabSz="825500" hangingPunct="0">
              <a:spcBef>
                <a:spcPts val="600"/>
              </a:spcBef>
              <a:spcAft>
                <a:spcPts val="600"/>
              </a:spcAft>
            </a:pP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MVP</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系列变换</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自己构建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9714712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348813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易得相机</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世界</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求世界</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相机</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逆矩阵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根据</a:t>
            </a:r>
            <a:r>
              <a:rPr lang="en-US" altLang="zh-CN" sz="3600" kern="0" dirty="0">
                <a:solidFill>
                  <a:srgbClr val="000000"/>
                </a:solidFill>
                <a:latin typeface="微软雅黑 Light" panose="020B0502040204020203" pitchFamily="34" charset="-122"/>
                <a:ea typeface="微软雅黑 Light" panose="020B0502040204020203" pitchFamily="34" charset="-122"/>
              </a:rPr>
              <a:t>looking</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up</a:t>
            </a:r>
            <a:r>
              <a:rPr lang="zh-CN" altLang="en-US" sz="3600" kern="0" dirty="0">
                <a:solidFill>
                  <a:srgbClr val="000000"/>
                </a:solidFill>
                <a:latin typeface="微软雅黑 Light" panose="020B0502040204020203" pitchFamily="34" charset="-122"/>
                <a:ea typeface="微软雅黑 Light" panose="020B0502040204020203" pitchFamily="34" charset="-122"/>
              </a:rPr>
              <a:t>求正交的</a:t>
            </a:r>
            <a:r>
              <a:rPr lang="en-US" altLang="zh-CN" sz="3600" kern="0" dirty="0" err="1">
                <a:solidFill>
                  <a:srgbClr val="000000"/>
                </a:solidFill>
                <a:latin typeface="微软雅黑 Light" panose="020B0502040204020203" pitchFamily="34" charset="-122"/>
                <a:ea typeface="微软雅黑 Light" panose="020B0502040204020203" pitchFamily="34" charset="-122"/>
              </a:rPr>
              <a:t>uvw</a:t>
            </a:r>
            <a:r>
              <a:rPr lang="en-US" altLang="zh-CN" sz="3600" kern="0" dirty="0">
                <a:solidFill>
                  <a:srgbClr val="000000"/>
                </a:solidFill>
                <a:latin typeface="微软雅黑 Light" panose="020B0502040204020203" pitchFamily="34" charset="-122"/>
                <a:ea typeface="微软雅黑 Light" panose="020B0502040204020203" pitchFamily="34" charset="-122"/>
              </a:rPr>
              <a:t>——2.4.7</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右手系导致</a:t>
            </a:r>
            <a:r>
              <a:rPr lang="en-US" altLang="zh-CN" sz="3600" kern="0" dirty="0">
                <a:solidFill>
                  <a:srgbClr val="000000"/>
                </a:solidFill>
                <a:latin typeface="微软雅黑 Light" panose="020B0502040204020203" pitchFamily="34" charset="-122"/>
                <a:ea typeface="微软雅黑 Light" panose="020B0502040204020203" pitchFamily="34" charset="-122"/>
              </a:rPr>
              <a:t>w</a:t>
            </a:r>
            <a:r>
              <a:rPr lang="zh-CN" altLang="en-US" sz="3600" kern="0" dirty="0">
                <a:solidFill>
                  <a:srgbClr val="000000"/>
                </a:solidFill>
                <a:latin typeface="微软雅黑 Light" panose="020B0502040204020203" pitchFamily="34" charset="-122"/>
                <a:ea typeface="微软雅黑 Light" panose="020B0502040204020203" pitchFamily="34" charset="-122"/>
              </a:rPr>
              <a:t>与</a:t>
            </a:r>
            <a:r>
              <a:rPr lang="en-US" altLang="zh-CN" sz="3600" kern="0" dirty="0">
                <a:solidFill>
                  <a:srgbClr val="000000"/>
                </a:solidFill>
                <a:latin typeface="微软雅黑 Light" panose="020B0502040204020203" pitchFamily="34" charset="-122"/>
                <a:ea typeface="微软雅黑 Light" panose="020B0502040204020203" pitchFamily="34" charset="-122"/>
              </a:rPr>
              <a:t>looking</a:t>
            </a:r>
            <a:r>
              <a:rPr lang="zh-CN" altLang="en-US" sz="3600" kern="0" dirty="0">
                <a:solidFill>
                  <a:srgbClr val="000000"/>
                </a:solidFill>
                <a:latin typeface="微软雅黑 Light" panose="020B0502040204020203" pitchFamily="34" charset="-122"/>
                <a:ea typeface="微软雅黑 Light" panose="020B0502040204020203" pitchFamily="34" charset="-122"/>
              </a:rPr>
              <a:t>相反</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UE</a:t>
            </a:r>
            <a:r>
              <a:rPr lang="zh-CN" altLang="en-US" sz="3600" kern="0" dirty="0">
                <a:solidFill>
                  <a:srgbClr val="000000"/>
                </a:solidFill>
                <a:latin typeface="微软雅黑 Light" panose="020B0502040204020203" pitchFamily="34" charset="-122"/>
                <a:ea typeface="微软雅黑 Light" panose="020B0502040204020203" pitchFamily="34" charset="-122"/>
              </a:rPr>
              <a:t>是左手系</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相机变换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3CC33460-559B-46D9-B6BD-CB9743AF5E1D}"/>
              </a:ext>
            </a:extLst>
          </p:cNvPr>
          <p:cNvPicPr>
            <a:picLocks noChangeAspect="1"/>
          </p:cNvPicPr>
          <p:nvPr/>
        </p:nvPicPr>
        <p:blipFill>
          <a:blip r:embed="rId3"/>
          <a:stretch>
            <a:fillRect/>
          </a:stretch>
        </p:blipFill>
        <p:spPr>
          <a:xfrm>
            <a:off x="14314475" y="6302236"/>
            <a:ext cx="8033546" cy="1702631"/>
          </a:xfrm>
          <a:prstGeom prst="rect">
            <a:avLst/>
          </a:prstGeom>
        </p:spPr>
      </p:pic>
      <p:pic>
        <p:nvPicPr>
          <p:cNvPr id="8" name="Picture 5" descr="C:\Users\ZhaoShuai\Desktop\UE5_Logo.pngUE5_Logo">
            <a:extLst>
              <a:ext uri="{FF2B5EF4-FFF2-40B4-BE49-F238E27FC236}">
                <a16:creationId xmlns:a16="http://schemas.microsoft.com/office/drawing/2014/main" id="{4D317441-7D5A-411B-8F48-A7C0D0F852E0}"/>
              </a:ext>
            </a:extLst>
          </p:cNvPr>
          <p:cNvPicPr>
            <a:picLocks noChangeAspect="1"/>
          </p:cNvPicPr>
          <p:nvPr/>
        </p:nvPicPr>
        <p:blipFill>
          <a:blip r:embed="rId4"/>
          <a:srcRect/>
          <a:stretch>
            <a:fillRect/>
          </a:stretch>
        </p:blipFill>
        <p:spPr>
          <a:xfrm>
            <a:off x="21758275" y="11090275"/>
            <a:ext cx="2625725" cy="2625725"/>
          </a:xfrm>
          <a:prstGeom prst="rect">
            <a:avLst/>
          </a:prstGeom>
          <a:noFill/>
        </p:spPr>
      </p:pic>
      <p:pic>
        <p:nvPicPr>
          <p:cNvPr id="5" name="图片 4">
            <a:extLst>
              <a:ext uri="{FF2B5EF4-FFF2-40B4-BE49-F238E27FC236}">
                <a16:creationId xmlns:a16="http://schemas.microsoft.com/office/drawing/2014/main" id="{2F09B8E6-7EF1-4AFE-B44B-4A284E445320}"/>
              </a:ext>
            </a:extLst>
          </p:cNvPr>
          <p:cNvPicPr>
            <a:picLocks noChangeAspect="1"/>
          </p:cNvPicPr>
          <p:nvPr/>
        </p:nvPicPr>
        <p:blipFill>
          <a:blip r:embed="rId5"/>
          <a:stretch>
            <a:fillRect/>
          </a:stretch>
        </p:blipFill>
        <p:spPr>
          <a:xfrm>
            <a:off x="14314475" y="3482750"/>
            <a:ext cx="7588867" cy="1702631"/>
          </a:xfrm>
          <a:prstGeom prst="rect">
            <a:avLst/>
          </a:prstGeom>
        </p:spPr>
      </p:pic>
      <p:pic>
        <p:nvPicPr>
          <p:cNvPr id="7" name="图片 6">
            <a:extLst>
              <a:ext uri="{FF2B5EF4-FFF2-40B4-BE49-F238E27FC236}">
                <a16:creationId xmlns:a16="http://schemas.microsoft.com/office/drawing/2014/main" id="{EB9D6FC0-272F-41B9-8CFB-194C35241DCB}"/>
              </a:ext>
            </a:extLst>
          </p:cNvPr>
          <p:cNvPicPr>
            <a:picLocks noChangeAspect="1"/>
          </p:cNvPicPr>
          <p:nvPr/>
        </p:nvPicPr>
        <p:blipFill>
          <a:blip r:embed="rId6"/>
          <a:stretch>
            <a:fillRect/>
          </a:stretch>
        </p:blipFill>
        <p:spPr>
          <a:xfrm>
            <a:off x="4483608" y="8664289"/>
            <a:ext cx="4285488" cy="4138346"/>
          </a:xfrm>
          <a:prstGeom prst="rect">
            <a:avLst/>
          </a:prstGeom>
        </p:spPr>
      </p:pic>
    </p:spTree>
    <p:extLst>
      <p:ext uri="{BB962C8B-B14F-4D97-AF65-F5344CB8AC3E}">
        <p14:creationId xmlns:p14="http://schemas.microsoft.com/office/powerpoint/2010/main" val="304780110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投影</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将坐标映射到投影面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透视</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使</a:t>
            </a:r>
            <a:r>
              <a:rPr lang="en-US" altLang="zh-CN" sz="3600" kern="0" dirty="0">
                <a:solidFill>
                  <a:srgbClr val="000000"/>
                </a:solidFill>
                <a:latin typeface="微软雅黑 Light" panose="020B0502040204020203" pitchFamily="34" charset="-122"/>
                <a:ea typeface="微软雅黑 Light" panose="020B0502040204020203" pitchFamily="34" charset="-122"/>
              </a:rPr>
              <a:t>x</a:t>
            </a:r>
            <a:r>
              <a:rPr lang="zh-CN" altLang="en-US" sz="3600" kern="0" dirty="0">
                <a:solidFill>
                  <a:srgbClr val="000000"/>
                </a:solidFill>
                <a:latin typeface="微软雅黑 Light" panose="020B0502040204020203" pitchFamily="34" charset="-122"/>
                <a:ea typeface="微软雅黑 Light" panose="020B0502040204020203" pitchFamily="34" charset="-122"/>
              </a:rPr>
              <a:t>和</a:t>
            </a:r>
            <a:r>
              <a:rPr lang="en-US" altLang="zh-CN" sz="3600" kern="0" dirty="0">
                <a:solidFill>
                  <a:srgbClr val="000000"/>
                </a:solidFill>
                <a:latin typeface="微软雅黑 Light" panose="020B0502040204020203" pitchFamily="34" charset="-122"/>
                <a:ea typeface="微软雅黑 Light" panose="020B0502040204020203" pitchFamily="34" charset="-122"/>
              </a:rPr>
              <a:t>y</a:t>
            </a:r>
            <a:r>
              <a:rPr lang="zh-CN" altLang="en-US" sz="3600" kern="0" dirty="0">
                <a:solidFill>
                  <a:srgbClr val="000000"/>
                </a:solidFill>
                <a:latin typeface="微软雅黑 Light" panose="020B0502040204020203" pitchFamily="34" charset="-122"/>
                <a:ea typeface="微软雅黑 Light" panose="020B0502040204020203" pitchFamily="34" charset="-122"/>
              </a:rPr>
              <a:t>与</a:t>
            </a:r>
            <a:r>
              <a:rPr lang="en-US" altLang="zh-CN" sz="3600" kern="0" dirty="0">
                <a:solidFill>
                  <a:srgbClr val="000000"/>
                </a:solidFill>
                <a:latin typeface="微软雅黑 Light" panose="020B0502040204020203" pitchFamily="34" charset="-122"/>
                <a:ea typeface="微软雅黑 Light" panose="020B0502040204020203" pitchFamily="34" charset="-122"/>
              </a:rPr>
              <a:t>1/z</a:t>
            </a:r>
            <a:r>
              <a:rPr lang="zh-CN" altLang="en-US" sz="3600" kern="0" dirty="0">
                <a:solidFill>
                  <a:srgbClr val="000000"/>
                </a:solidFill>
                <a:latin typeface="微软雅黑 Light" panose="020B0502040204020203" pitchFamily="34" charset="-122"/>
                <a:ea typeface="微软雅黑 Light" panose="020B0502040204020203" pitchFamily="34" charset="-122"/>
              </a:rPr>
              <a:t>等比</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1430A692-8331-4D48-860E-5026B01E5F72}"/>
              </a:ext>
            </a:extLst>
          </p:cNvPr>
          <p:cNvPicPr>
            <a:picLocks noChangeAspect="1"/>
          </p:cNvPicPr>
          <p:nvPr/>
        </p:nvPicPr>
        <p:blipFill>
          <a:blip r:embed="rId4"/>
          <a:stretch>
            <a:fillRect/>
          </a:stretch>
        </p:blipFill>
        <p:spPr>
          <a:xfrm>
            <a:off x="16705112" y="486326"/>
            <a:ext cx="2614814" cy="1329949"/>
          </a:xfrm>
          <a:prstGeom prst="rect">
            <a:avLst/>
          </a:prstGeom>
        </p:spPr>
      </p:pic>
      <p:pic>
        <p:nvPicPr>
          <p:cNvPr id="5" name="图片 4">
            <a:extLst>
              <a:ext uri="{FF2B5EF4-FFF2-40B4-BE49-F238E27FC236}">
                <a16:creationId xmlns:a16="http://schemas.microsoft.com/office/drawing/2014/main" id="{CFFAFBDB-6A15-47DE-9F55-4B2AE27D49C3}"/>
              </a:ext>
            </a:extLst>
          </p:cNvPr>
          <p:cNvPicPr>
            <a:picLocks noChangeAspect="1"/>
          </p:cNvPicPr>
          <p:nvPr/>
        </p:nvPicPr>
        <p:blipFill>
          <a:blip r:embed="rId5"/>
          <a:stretch>
            <a:fillRect/>
          </a:stretch>
        </p:blipFill>
        <p:spPr>
          <a:xfrm>
            <a:off x="13159463" y="2123756"/>
            <a:ext cx="10171736" cy="5211445"/>
          </a:xfrm>
          <a:prstGeom prst="rect">
            <a:avLst/>
          </a:prstGeom>
        </p:spPr>
      </p:pic>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BEC8B3A4-4532-4E9C-91CD-7B79084F81F4}"/>
              </a:ext>
            </a:extLst>
          </p:cNvPr>
          <p:cNvSpPr/>
          <p:nvPr/>
        </p:nvSpPr>
        <p:spPr>
          <a:xfrm>
            <a:off x="2724912" y="6416591"/>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齐次坐标</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仿射变换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除齐次项</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pic>
        <p:nvPicPr>
          <p:cNvPr id="8" name="图片 7">
            <a:extLst>
              <a:ext uri="{FF2B5EF4-FFF2-40B4-BE49-F238E27FC236}">
                <a16:creationId xmlns:a16="http://schemas.microsoft.com/office/drawing/2014/main" id="{9B44758A-D703-47E4-9207-E6B53F49940C}"/>
              </a:ext>
            </a:extLst>
          </p:cNvPr>
          <p:cNvPicPr>
            <a:picLocks noChangeAspect="1"/>
          </p:cNvPicPr>
          <p:nvPr/>
        </p:nvPicPr>
        <p:blipFill>
          <a:blip r:embed="rId6"/>
          <a:stretch>
            <a:fillRect/>
          </a:stretch>
        </p:blipFill>
        <p:spPr>
          <a:xfrm>
            <a:off x="3990963" y="7877564"/>
            <a:ext cx="5270777" cy="3232948"/>
          </a:xfrm>
          <a:prstGeom prst="rect">
            <a:avLst/>
          </a:prstGeom>
        </p:spPr>
      </p:pic>
      <p:pic>
        <p:nvPicPr>
          <p:cNvPr id="10" name="图片 9">
            <a:extLst>
              <a:ext uri="{FF2B5EF4-FFF2-40B4-BE49-F238E27FC236}">
                <a16:creationId xmlns:a16="http://schemas.microsoft.com/office/drawing/2014/main" id="{D8D9F160-D60E-42EB-AF2A-D714984A5BCB}"/>
              </a:ext>
            </a:extLst>
          </p:cNvPr>
          <p:cNvPicPr>
            <a:picLocks noChangeAspect="1"/>
          </p:cNvPicPr>
          <p:nvPr/>
        </p:nvPicPr>
        <p:blipFill>
          <a:blip r:embed="rId7"/>
          <a:stretch>
            <a:fillRect/>
          </a:stretch>
        </p:blipFill>
        <p:spPr>
          <a:xfrm>
            <a:off x="13159463" y="7877564"/>
            <a:ext cx="4775095" cy="3424245"/>
          </a:xfrm>
          <a:prstGeom prst="rect">
            <a:avLst/>
          </a:prstGeom>
        </p:spPr>
      </p:pic>
      <p:cxnSp>
        <p:nvCxnSpPr>
          <p:cNvPr id="18" name="直接箭头连接符 17">
            <a:extLst>
              <a:ext uri="{FF2B5EF4-FFF2-40B4-BE49-F238E27FC236}">
                <a16:creationId xmlns:a16="http://schemas.microsoft.com/office/drawing/2014/main" id="{3FCB83D4-156A-48E1-AE85-749841BB3D66}"/>
              </a:ext>
            </a:extLst>
          </p:cNvPr>
          <p:cNvCxnSpPr/>
          <p:nvPr/>
        </p:nvCxnSpPr>
        <p:spPr>
          <a:xfrm flipV="1">
            <a:off x="9261740" y="9589686"/>
            <a:ext cx="3743060" cy="1281514"/>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cxnSp>
        <p:nvCxnSpPr>
          <p:cNvPr id="21" name="直接连接符 20">
            <a:extLst>
              <a:ext uri="{FF2B5EF4-FFF2-40B4-BE49-F238E27FC236}">
                <a16:creationId xmlns:a16="http://schemas.microsoft.com/office/drawing/2014/main" id="{8162C7FD-FF70-496D-8F78-2FCE64E053BB}"/>
              </a:ext>
            </a:extLst>
          </p:cNvPr>
          <p:cNvCxnSpPr/>
          <p:nvPr/>
        </p:nvCxnSpPr>
        <p:spPr>
          <a:xfrm>
            <a:off x="4328160" y="8128000"/>
            <a:ext cx="0" cy="1117600"/>
          </a:xfrm>
          <a:prstGeom prst="line">
            <a:avLst/>
          </a:prstGeom>
          <a:noFill/>
          <a:ln w="76200" cap="flat">
            <a:solidFill>
              <a:srgbClr val="FF0000"/>
            </a:solidFill>
            <a:prstDash val="solid"/>
            <a:miter lim="400000"/>
          </a:ln>
        </p:spPr>
        <p:style>
          <a:lnRef idx="0">
            <a:scrgbClr r="0" g="0" b="0"/>
          </a:lnRef>
          <a:fillRef idx="0">
            <a:scrgbClr r="0" g="0" b="0"/>
          </a:fillRef>
          <a:effectRef idx="0">
            <a:scrgbClr r="0" g="0" b="0"/>
          </a:effectRef>
          <a:fontRef idx="none"/>
        </p:style>
      </p:cxnSp>
      <p:cxnSp>
        <p:nvCxnSpPr>
          <p:cNvPr id="23" name="直接连接符 22">
            <a:extLst>
              <a:ext uri="{FF2B5EF4-FFF2-40B4-BE49-F238E27FC236}">
                <a16:creationId xmlns:a16="http://schemas.microsoft.com/office/drawing/2014/main" id="{7AF44659-1723-468D-91EF-9495A8E5266C}"/>
              </a:ext>
            </a:extLst>
          </p:cNvPr>
          <p:cNvCxnSpPr/>
          <p:nvPr/>
        </p:nvCxnSpPr>
        <p:spPr>
          <a:xfrm>
            <a:off x="4470400" y="11090275"/>
            <a:ext cx="1097280" cy="0"/>
          </a:xfrm>
          <a:prstGeom prst="line">
            <a:avLst/>
          </a:prstGeom>
          <a:noFill/>
          <a:ln w="76200" cap="flat">
            <a:solidFill>
              <a:srgbClr val="FF0000"/>
            </a:solidFill>
            <a:prstDash val="solid"/>
            <a:miter lim="400000"/>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448033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75573D05-28DB-4A48-91C0-C01B861E118F}"/>
              </a:ext>
            </a:extLst>
          </p:cNvPr>
          <p:cNvPicPr>
            <a:picLocks noChangeAspect="1"/>
          </p:cNvPicPr>
          <p:nvPr/>
        </p:nvPicPr>
        <p:blipFill>
          <a:blip r:embed="rId4"/>
          <a:stretch>
            <a:fillRect/>
          </a:stretch>
        </p:blipFill>
        <p:spPr>
          <a:xfrm>
            <a:off x="12999881" y="1036494"/>
            <a:ext cx="4164984" cy="1777937"/>
          </a:xfrm>
          <a:prstGeom prst="rect">
            <a:avLst/>
          </a:prstGeom>
        </p:spPr>
      </p:pic>
      <p:pic>
        <p:nvPicPr>
          <p:cNvPr id="9" name="图片 8">
            <a:extLst>
              <a:ext uri="{FF2B5EF4-FFF2-40B4-BE49-F238E27FC236}">
                <a16:creationId xmlns:a16="http://schemas.microsoft.com/office/drawing/2014/main" id="{69774043-4F81-4453-AB37-457739590DE4}"/>
              </a:ext>
            </a:extLst>
          </p:cNvPr>
          <p:cNvPicPr>
            <a:picLocks noChangeAspect="1"/>
          </p:cNvPicPr>
          <p:nvPr/>
        </p:nvPicPr>
        <p:blipFill>
          <a:blip r:embed="rId5"/>
          <a:stretch>
            <a:fillRect/>
          </a:stretch>
        </p:blipFill>
        <p:spPr>
          <a:xfrm>
            <a:off x="19143461" y="1260487"/>
            <a:ext cx="2614814" cy="1329949"/>
          </a:xfrm>
          <a:prstGeom prst="rect">
            <a:avLst/>
          </a:prstGeom>
        </p:spPr>
      </p:pic>
      <p:pic>
        <p:nvPicPr>
          <p:cNvPr id="5" name="图片 4">
            <a:extLst>
              <a:ext uri="{FF2B5EF4-FFF2-40B4-BE49-F238E27FC236}">
                <a16:creationId xmlns:a16="http://schemas.microsoft.com/office/drawing/2014/main" id="{3F10D5EA-732E-4B5F-8703-E2577F386280}"/>
              </a:ext>
            </a:extLst>
          </p:cNvPr>
          <p:cNvPicPr>
            <a:picLocks noChangeAspect="1"/>
          </p:cNvPicPr>
          <p:nvPr/>
        </p:nvPicPr>
        <p:blipFill>
          <a:blip r:embed="rId6"/>
          <a:stretch>
            <a:fillRect/>
          </a:stretch>
        </p:blipFill>
        <p:spPr>
          <a:xfrm>
            <a:off x="13053538" y="3498490"/>
            <a:ext cx="1944715" cy="830555"/>
          </a:xfrm>
          <a:prstGeom prst="rect">
            <a:avLst/>
          </a:prstGeom>
        </p:spPr>
      </p:pic>
      <p:pic>
        <p:nvPicPr>
          <p:cNvPr id="8" name="图片 7">
            <a:extLst>
              <a:ext uri="{FF2B5EF4-FFF2-40B4-BE49-F238E27FC236}">
                <a16:creationId xmlns:a16="http://schemas.microsoft.com/office/drawing/2014/main" id="{35950DBC-435A-4824-8D1C-E2ED6CEDC827}"/>
              </a:ext>
            </a:extLst>
          </p:cNvPr>
          <p:cNvPicPr>
            <a:picLocks noChangeAspect="1"/>
          </p:cNvPicPr>
          <p:nvPr/>
        </p:nvPicPr>
        <p:blipFill>
          <a:blip r:embed="rId7"/>
          <a:stretch>
            <a:fillRect/>
          </a:stretch>
        </p:blipFill>
        <p:spPr>
          <a:xfrm>
            <a:off x="16334309" y="3547375"/>
            <a:ext cx="1661113" cy="830555"/>
          </a:xfrm>
          <a:prstGeom prst="rect">
            <a:avLst/>
          </a:prstGeom>
        </p:spPr>
      </p:pic>
      <p:pic>
        <p:nvPicPr>
          <p:cNvPr id="14" name="图片 13">
            <a:extLst>
              <a:ext uri="{FF2B5EF4-FFF2-40B4-BE49-F238E27FC236}">
                <a16:creationId xmlns:a16="http://schemas.microsoft.com/office/drawing/2014/main" id="{6962372F-3B42-4041-B4F8-D0E541FBD2D0}"/>
              </a:ext>
            </a:extLst>
          </p:cNvPr>
          <p:cNvPicPr>
            <a:picLocks noChangeAspect="1"/>
          </p:cNvPicPr>
          <p:nvPr/>
        </p:nvPicPr>
        <p:blipFill>
          <a:blip r:embed="rId8"/>
          <a:stretch>
            <a:fillRect/>
          </a:stretch>
        </p:blipFill>
        <p:spPr>
          <a:xfrm>
            <a:off x="19335825" y="3547376"/>
            <a:ext cx="2422450" cy="830554"/>
          </a:xfrm>
          <a:prstGeom prst="rect">
            <a:avLst/>
          </a:prstGeom>
        </p:spPr>
      </p:pic>
      <p:cxnSp>
        <p:nvCxnSpPr>
          <p:cNvPr id="16" name="直接箭头连接符 15">
            <a:extLst>
              <a:ext uri="{FF2B5EF4-FFF2-40B4-BE49-F238E27FC236}">
                <a16:creationId xmlns:a16="http://schemas.microsoft.com/office/drawing/2014/main" id="{E015F104-4B4E-4877-AB2A-92D30E56D22C}"/>
              </a:ext>
            </a:extLst>
          </p:cNvPr>
          <p:cNvCxnSpPr>
            <a:stCxn id="5" idx="3"/>
            <a:endCxn id="8" idx="1"/>
          </p:cNvCxnSpPr>
          <p:nvPr/>
        </p:nvCxnSpPr>
        <p:spPr>
          <a:xfrm flipV="1">
            <a:off x="14998253" y="3913767"/>
            <a:ext cx="1211225" cy="1"/>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cxnSp>
        <p:nvCxnSpPr>
          <p:cNvPr id="18" name="直接箭头连接符 17">
            <a:extLst>
              <a:ext uri="{FF2B5EF4-FFF2-40B4-BE49-F238E27FC236}">
                <a16:creationId xmlns:a16="http://schemas.microsoft.com/office/drawing/2014/main" id="{5A0ED3BB-923F-4943-BDD1-31F7D24F8191}"/>
              </a:ext>
            </a:extLst>
          </p:cNvPr>
          <p:cNvCxnSpPr>
            <a:stCxn id="8" idx="3"/>
            <a:endCxn id="14" idx="1"/>
          </p:cNvCxnSpPr>
          <p:nvPr/>
        </p:nvCxnSpPr>
        <p:spPr>
          <a:xfrm flipV="1">
            <a:off x="17995422" y="3962652"/>
            <a:ext cx="1186658" cy="1"/>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pic>
        <p:nvPicPr>
          <p:cNvPr id="20" name="图片 19">
            <a:extLst>
              <a:ext uri="{FF2B5EF4-FFF2-40B4-BE49-F238E27FC236}">
                <a16:creationId xmlns:a16="http://schemas.microsoft.com/office/drawing/2014/main" id="{CF00B8FE-8F19-46D1-9CDD-77E5D87F6CB7}"/>
              </a:ext>
            </a:extLst>
          </p:cNvPr>
          <p:cNvPicPr>
            <a:picLocks noChangeAspect="1"/>
          </p:cNvPicPr>
          <p:nvPr/>
        </p:nvPicPr>
        <p:blipFill>
          <a:blip r:embed="rId9"/>
          <a:stretch>
            <a:fillRect/>
          </a:stretch>
        </p:blipFill>
        <p:spPr>
          <a:xfrm>
            <a:off x="1757449" y="5594350"/>
            <a:ext cx="10171736" cy="5211445"/>
          </a:xfrm>
          <a:prstGeom prst="rect">
            <a:avLst/>
          </a:prstGeom>
        </p:spPr>
      </p:pic>
      <p:pic>
        <p:nvPicPr>
          <p:cNvPr id="23" name="图片 22">
            <a:extLst>
              <a:ext uri="{FF2B5EF4-FFF2-40B4-BE49-F238E27FC236}">
                <a16:creationId xmlns:a16="http://schemas.microsoft.com/office/drawing/2014/main" id="{97694DDB-F257-4B63-936E-6E5103C4D15F}"/>
              </a:ext>
            </a:extLst>
          </p:cNvPr>
          <p:cNvPicPr>
            <a:picLocks noChangeAspect="1"/>
          </p:cNvPicPr>
          <p:nvPr/>
        </p:nvPicPr>
        <p:blipFill>
          <a:blip r:embed="rId10"/>
          <a:stretch>
            <a:fillRect/>
          </a:stretch>
        </p:blipFill>
        <p:spPr>
          <a:xfrm>
            <a:off x="13053538" y="5200740"/>
            <a:ext cx="6362478" cy="2803803"/>
          </a:xfrm>
          <a:prstGeom prst="rect">
            <a:avLst/>
          </a:prstGeom>
        </p:spPr>
      </p:pic>
      <p:cxnSp>
        <p:nvCxnSpPr>
          <p:cNvPr id="25" name="直接连接符 24">
            <a:extLst>
              <a:ext uri="{FF2B5EF4-FFF2-40B4-BE49-F238E27FC236}">
                <a16:creationId xmlns:a16="http://schemas.microsoft.com/office/drawing/2014/main" id="{42BBEC88-26F0-4EB0-B43A-5609AC78B758}"/>
              </a:ext>
            </a:extLst>
          </p:cNvPr>
          <p:cNvCxnSpPr/>
          <p:nvPr/>
        </p:nvCxnSpPr>
        <p:spPr>
          <a:xfrm>
            <a:off x="16334309" y="7294880"/>
            <a:ext cx="2832269" cy="0"/>
          </a:xfrm>
          <a:prstGeom prst="line">
            <a:avLst/>
          </a:prstGeom>
          <a:noFill/>
          <a:ln w="76200" cap="flat">
            <a:solidFill>
              <a:srgbClr val="FF0000"/>
            </a:solidFill>
            <a:prstDash val="solid"/>
            <a:miter lim="400000"/>
          </a:ln>
        </p:spPr>
        <p:style>
          <a:lnRef idx="0">
            <a:scrgbClr r="0" g="0" b="0"/>
          </a:lnRef>
          <a:fillRef idx="0">
            <a:scrgbClr r="0" g="0" b="0"/>
          </a:fillRef>
          <a:effectRef idx="0">
            <a:scrgbClr r="0" g="0" b="0"/>
          </a:effectRef>
          <a:fontRef idx="none"/>
        </p:style>
      </p:cxnSp>
      <p:sp>
        <p:nvSpPr>
          <p:cNvPr id="2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98318DD-4E73-4A3A-A1EC-4E889AD4DD49}"/>
              </a:ext>
            </a:extLst>
          </p:cNvPr>
          <p:cNvSpPr/>
          <p:nvPr/>
        </p:nvSpPr>
        <p:spPr>
          <a:xfrm>
            <a:off x="13053538" y="8390136"/>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保持</a:t>
            </a:r>
            <a:r>
              <a:rPr lang="en-US" altLang="zh-CN" sz="3600" kern="0" dirty="0">
                <a:solidFill>
                  <a:srgbClr val="000000"/>
                </a:solidFill>
                <a:latin typeface="微软雅黑 Light" panose="020B0502040204020203" pitchFamily="34" charset="-122"/>
                <a:ea typeface="微软雅黑 Light" panose="020B0502040204020203" pitchFamily="34" charset="-122"/>
              </a:rPr>
              <a:t>z</a:t>
            </a:r>
            <a:r>
              <a:rPr lang="zh-CN" altLang="en-US" sz="3600" kern="0" dirty="0">
                <a:solidFill>
                  <a:srgbClr val="000000"/>
                </a:solidFill>
                <a:latin typeface="微软雅黑 Light" panose="020B0502040204020203" pitchFamily="34" charset="-122"/>
                <a:ea typeface="微软雅黑 Light" panose="020B0502040204020203" pitchFamily="34" charset="-122"/>
              </a:rPr>
              <a:t>映射在</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err="1">
                <a:solidFill>
                  <a:srgbClr val="000000"/>
                </a:solidFill>
                <a:latin typeface="微软雅黑 Light" panose="020B0502040204020203" pitchFamily="34" charset="-122"/>
                <a:ea typeface="微软雅黑 Light" panose="020B0502040204020203" pitchFamily="34" charset="-122"/>
              </a:rPr>
              <a:t>n,f</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范围内</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cxnSp>
        <p:nvCxnSpPr>
          <p:cNvPr id="28" name="直接箭头连接符 27">
            <a:extLst>
              <a:ext uri="{FF2B5EF4-FFF2-40B4-BE49-F238E27FC236}">
                <a16:creationId xmlns:a16="http://schemas.microsoft.com/office/drawing/2014/main" id="{3C1425B1-025E-4B60-BB4E-D77650D4917B}"/>
              </a:ext>
            </a:extLst>
          </p:cNvPr>
          <p:cNvCxnSpPr/>
          <p:nvPr/>
        </p:nvCxnSpPr>
        <p:spPr>
          <a:xfrm flipV="1">
            <a:off x="10728960" y="2814431"/>
            <a:ext cx="1991360" cy="2779919"/>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4199969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207236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投影变换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截头锥</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立方体</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Z</a:t>
            </a:r>
            <a:r>
              <a:rPr lang="zh-CN" altLang="en-US" sz="3600" kern="0" dirty="0">
                <a:solidFill>
                  <a:srgbClr val="000000"/>
                </a:solidFill>
                <a:latin typeface="微软雅黑 Light" panose="020B0502040204020203" pitchFamily="34" charset="-122"/>
                <a:ea typeface="微软雅黑 Light" panose="020B0502040204020203" pitchFamily="34" charset="-122"/>
              </a:rPr>
              <a:t>编码进齐次项</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透视变换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除以</a:t>
            </a:r>
            <a:r>
              <a:rPr lang="en-US" altLang="zh-CN" sz="3600" kern="0" dirty="0">
                <a:solidFill>
                  <a:srgbClr val="000000"/>
                </a:solidFill>
                <a:latin typeface="微软雅黑 Light" panose="020B0502040204020203" pitchFamily="34" charset="-122"/>
                <a:ea typeface="微软雅黑 Light" panose="020B0502040204020203" pitchFamily="34" charset="-122"/>
              </a:rPr>
              <a:t>Z</a:t>
            </a:r>
            <a:r>
              <a:rPr lang="zh-CN" altLang="en-US" sz="3600" kern="0" dirty="0">
                <a:solidFill>
                  <a:srgbClr val="000000"/>
                </a:solidFill>
                <a:latin typeface="微软雅黑 Light" panose="020B0502040204020203" pitchFamily="34" charset="-122"/>
                <a:ea typeface="微软雅黑 Light" panose="020B0502040204020203" pitchFamily="34" charset="-122"/>
              </a:rPr>
              <a:t>，透视除法</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F2D5C496-C1D9-4750-80B4-E4B65B04929D}"/>
              </a:ext>
            </a:extLst>
          </p:cNvPr>
          <p:cNvPicPr>
            <a:picLocks noChangeAspect="1"/>
          </p:cNvPicPr>
          <p:nvPr/>
        </p:nvPicPr>
        <p:blipFill>
          <a:blip r:embed="rId3"/>
          <a:stretch>
            <a:fillRect/>
          </a:stretch>
        </p:blipFill>
        <p:spPr>
          <a:xfrm>
            <a:off x="13669454" y="4364820"/>
            <a:ext cx="9226865" cy="8472253"/>
          </a:xfrm>
          <a:prstGeom prst="rect">
            <a:avLst/>
          </a:prstGeom>
        </p:spPr>
      </p:pic>
      <p:pic>
        <p:nvPicPr>
          <p:cNvPr id="5" name="图片 4">
            <a:extLst>
              <a:ext uri="{FF2B5EF4-FFF2-40B4-BE49-F238E27FC236}">
                <a16:creationId xmlns:a16="http://schemas.microsoft.com/office/drawing/2014/main" id="{215E1DAD-FDEC-4E5F-A227-5CEC376A9F38}"/>
              </a:ext>
            </a:extLst>
          </p:cNvPr>
          <p:cNvPicPr>
            <a:picLocks noChangeAspect="1"/>
          </p:cNvPicPr>
          <p:nvPr/>
        </p:nvPicPr>
        <p:blipFill>
          <a:blip r:embed="rId4"/>
          <a:stretch>
            <a:fillRect/>
          </a:stretch>
        </p:blipFill>
        <p:spPr>
          <a:xfrm>
            <a:off x="13669454" y="878927"/>
            <a:ext cx="8838751" cy="3124998"/>
          </a:xfrm>
          <a:prstGeom prst="rect">
            <a:avLst/>
          </a:prstGeom>
        </p:spPr>
      </p:pic>
      <p:pic>
        <p:nvPicPr>
          <p:cNvPr id="14" name="图片 13">
            <a:extLst>
              <a:ext uri="{FF2B5EF4-FFF2-40B4-BE49-F238E27FC236}">
                <a16:creationId xmlns:a16="http://schemas.microsoft.com/office/drawing/2014/main" id="{E20B869A-6110-41E8-82F1-8B0275D69362}"/>
              </a:ext>
            </a:extLst>
          </p:cNvPr>
          <p:cNvPicPr>
            <a:picLocks noChangeAspect="1"/>
          </p:cNvPicPr>
          <p:nvPr/>
        </p:nvPicPr>
        <p:blipFill>
          <a:blip r:embed="rId5"/>
          <a:srcRect/>
          <a:stretch/>
        </p:blipFill>
        <p:spPr>
          <a:xfrm>
            <a:off x="4379341" y="7618837"/>
            <a:ext cx="4995504" cy="4950904"/>
          </a:xfrm>
          <a:prstGeom prst="rect">
            <a:avLst/>
          </a:prstGeom>
        </p:spPr>
      </p:pic>
      <p:sp>
        <p:nvSpPr>
          <p:cNvPr id="7" name="矩形 6">
            <a:extLst>
              <a:ext uri="{FF2B5EF4-FFF2-40B4-BE49-F238E27FC236}">
                <a16:creationId xmlns:a16="http://schemas.microsoft.com/office/drawing/2014/main" id="{A06032FD-15CB-4294-A338-A70C5B920091}"/>
              </a:ext>
            </a:extLst>
          </p:cNvPr>
          <p:cNvSpPr/>
          <p:nvPr/>
        </p:nvSpPr>
        <p:spPr>
          <a:xfrm>
            <a:off x="17170400" y="3303123"/>
            <a:ext cx="629920" cy="537357"/>
          </a:xfrm>
          <a:prstGeom prst="rect">
            <a:avLst/>
          </a:prstGeom>
          <a:solidFill>
            <a:srgbClr val="FF0000">
              <a:alpha val="19000"/>
            </a:srgb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5204064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500"/>
                                        <p:tgtEl>
                                          <p:spTgt spid="11">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290113" cy="475001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为什么叫</a:t>
            </a:r>
            <a:r>
              <a:rPr lang="en-US" altLang="zh-CN" sz="3600" kern="0" dirty="0" err="1">
                <a:solidFill>
                  <a:srgbClr val="000000"/>
                </a:solidFill>
                <a:latin typeface="微软雅黑 Light" panose="020B0502040204020203" pitchFamily="34" charset="-122"/>
                <a:ea typeface="微软雅黑 Light" panose="020B0502040204020203" pitchFamily="34" charset="-122"/>
              </a:rPr>
              <a:t>ClipSpace</a:t>
            </a:r>
            <a:r>
              <a:rPr lang="zh-CN" altLang="en-US" sz="3600" kern="0" dirty="0">
                <a:solidFill>
                  <a:srgbClr val="000000"/>
                </a:solidFill>
                <a:latin typeface="微软雅黑 Light" panose="020B0502040204020203" pitchFamily="34" charset="-122"/>
                <a:ea typeface="微软雅黑 Light" panose="020B0502040204020203" pitchFamily="34" charset="-122"/>
              </a:rPr>
              <a:t>？</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视锥确定了观察范围</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软件视锥裁剪（</a:t>
            </a:r>
            <a:r>
              <a:rPr lang="en-US" altLang="zh-CN" sz="3600" kern="0" dirty="0">
                <a:solidFill>
                  <a:srgbClr val="000000"/>
                </a:solidFill>
                <a:latin typeface="微软雅黑 Light" panose="020B0502040204020203" pitchFamily="34" charset="-122"/>
                <a:ea typeface="微软雅黑 Light" panose="020B0502040204020203" pitchFamily="34" charset="-122"/>
              </a:rPr>
              <a:t>RTR19</a:t>
            </a:r>
            <a:r>
              <a:rPr lang="zh-CN" altLang="en-US" sz="3600" kern="0" dirty="0">
                <a:solidFill>
                  <a:srgbClr val="000000"/>
                </a:solidFill>
                <a:latin typeface="微软雅黑 Light" panose="020B0502040204020203" pitchFamily="34" charset="-122"/>
                <a:ea typeface="微软雅黑 Light" panose="020B0502040204020203" pitchFamily="34" charset="-122"/>
              </a:rPr>
              <a:t>）</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硬件视锥裁剪</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透视除法、</a:t>
            </a:r>
            <a:r>
              <a:rPr lang="en-US" altLang="zh-CN" sz="3600" kern="0" dirty="0" err="1">
                <a:solidFill>
                  <a:srgbClr val="000000"/>
                </a:solidFill>
                <a:latin typeface="微软雅黑 Light" panose="020B0502040204020203" pitchFamily="34" charset="-122"/>
                <a:ea typeface="微软雅黑 Light" panose="020B0502040204020203" pitchFamily="34" charset="-122"/>
              </a:rPr>
              <a:t>Clip</a:t>
            </a:r>
            <a:r>
              <a:rPr lang="en-US" altLang="zh-CN" sz="3600" kern="0" dirty="0" err="1">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en-US" altLang="zh-CN" sz="3600" kern="0" dirty="0" err="1">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NDCViewport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由硬件管线完成</a:t>
            </a:r>
            <a:endPar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7.1.1</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7.1.2</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7.2</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7.3</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7" name="图片 6">
            <a:extLst>
              <a:ext uri="{FF2B5EF4-FFF2-40B4-BE49-F238E27FC236}">
                <a16:creationId xmlns:a16="http://schemas.microsoft.com/office/drawing/2014/main" id="{9AF639C6-8306-4781-A317-2B3D8349BF3E}"/>
              </a:ext>
            </a:extLst>
          </p:cNvPr>
          <p:cNvPicPr>
            <a:picLocks noChangeAspect="1"/>
          </p:cNvPicPr>
          <p:nvPr/>
        </p:nvPicPr>
        <p:blipFill>
          <a:blip r:embed="rId4"/>
          <a:stretch>
            <a:fillRect/>
          </a:stretch>
        </p:blipFill>
        <p:spPr>
          <a:xfrm>
            <a:off x="13626526" y="2396765"/>
            <a:ext cx="9226865" cy="8472253"/>
          </a:xfrm>
          <a:prstGeom prst="rect">
            <a:avLst/>
          </a:prstGeom>
        </p:spPr>
      </p:pic>
    </p:spTree>
    <p:extLst>
      <p:ext uri="{BB962C8B-B14F-4D97-AF65-F5344CB8AC3E}">
        <p14:creationId xmlns:p14="http://schemas.microsoft.com/office/powerpoint/2010/main" val="14901045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fade">
                                      <p:cBhvr>
                                        <p:cTn id="20" dur="500"/>
                                        <p:tgtEl>
                                          <p:spTgt spid="1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animEffect transition="in" filter="fade">
                                      <p:cBhvr>
                                        <p:cTn id="25" dur="500"/>
                                        <p:tgtEl>
                                          <p:spTgt spid="1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5" end="5"/>
                                            </p:txEl>
                                          </p:spTgt>
                                        </p:tgtEl>
                                        <p:attrNameLst>
                                          <p:attrName>style.visibility</p:attrName>
                                        </p:attrNameLst>
                                      </p:cBhvr>
                                      <p:to>
                                        <p:strVal val="visible"/>
                                      </p:to>
                                    </p:set>
                                    <p:animEffect transition="in" filter="fade">
                                      <p:cBhvr>
                                        <p:cTn id="30"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290112" cy="247247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模型（</a:t>
            </a:r>
            <a:r>
              <a:rPr lang="en-US" altLang="zh-CN" sz="3600" dirty="0">
                <a:latin typeface="微软雅黑 Light" panose="020B0502040204020203" pitchFamily="34" charset="-122"/>
                <a:ea typeface="微软雅黑 Light" panose="020B0502040204020203" pitchFamily="34" charset="-122"/>
              </a:rPr>
              <a:t>Model</a:t>
            </a:r>
            <a:r>
              <a:rPr lang="zh-CN" altLang="en-US" sz="3600" dirty="0">
                <a:latin typeface="微软雅黑 Light" panose="020B0502040204020203" pitchFamily="34" charset="-122"/>
                <a:ea typeface="微软雅黑 Light" panose="020B0502040204020203" pitchFamily="34" charset="-122"/>
              </a:rPr>
              <a:t>或</a:t>
            </a:r>
            <a:r>
              <a:rPr lang="en-US" altLang="zh-CN" sz="3600" dirty="0">
                <a:latin typeface="微软雅黑 Light" panose="020B0502040204020203" pitchFamily="34" charset="-122"/>
                <a:ea typeface="微软雅黑 Light" panose="020B0502040204020203" pitchFamily="34" charset="-122"/>
              </a:rPr>
              <a:t>Object</a:t>
            </a:r>
            <a:r>
              <a:rPr lang="zh-CN" altLang="en-US" sz="3600" dirty="0">
                <a:latin typeface="微软雅黑 Light" panose="020B0502040204020203" pitchFamily="34" charset="-122"/>
                <a:ea typeface="微软雅黑 Light" panose="020B0502040204020203" pitchFamily="34" charset="-122"/>
              </a:rPr>
              <a:t>或</a:t>
            </a:r>
            <a:r>
              <a:rPr lang="en-US" altLang="zh-CN" sz="3600" dirty="0">
                <a:latin typeface="微软雅黑 Light" panose="020B0502040204020203" pitchFamily="34" charset="-122"/>
                <a:ea typeface="微软雅黑 Light" panose="020B0502040204020203" pitchFamily="34" charset="-122"/>
              </a:rPr>
              <a:t>Local</a:t>
            </a:r>
            <a:r>
              <a:rPr lang="zh-CN" altLang="en-US" sz="3600" dirty="0">
                <a:latin typeface="微软雅黑 Light" panose="020B0502040204020203" pitchFamily="34" charset="-122"/>
                <a:ea typeface="微软雅黑 Light" panose="020B0502040204020203" pitchFamily="34" charset="-122"/>
              </a:rPr>
              <a:t>）、观察</a:t>
            </a:r>
            <a:r>
              <a:rPr lang="en-US" altLang="zh-CN" sz="3600" dirty="0">
                <a:latin typeface="微软雅黑 Light" panose="020B0502040204020203" pitchFamily="34" charset="-122"/>
                <a:ea typeface="微软雅黑 Light" panose="020B0502040204020203" pitchFamily="34" charset="-122"/>
              </a:rPr>
              <a:t>(View</a:t>
            </a:r>
            <a:r>
              <a:rPr lang="zh-CN" altLang="en-US" sz="3600" dirty="0">
                <a:latin typeface="微软雅黑 Light" panose="020B0502040204020203" pitchFamily="34" charset="-122"/>
                <a:ea typeface="微软雅黑 Light" panose="020B0502040204020203" pitchFamily="34" charset="-122"/>
              </a:rPr>
              <a:t>或</a:t>
            </a:r>
            <a:r>
              <a:rPr lang="en-US" altLang="zh-CN" sz="3600" dirty="0">
                <a:latin typeface="微软雅黑 Light" panose="020B0502040204020203" pitchFamily="34" charset="-122"/>
                <a:ea typeface="微软雅黑 Light" panose="020B0502040204020203" pitchFamily="34" charset="-122"/>
              </a:rPr>
              <a:t>Camera)</a:t>
            </a:r>
            <a:r>
              <a:rPr lang="zh-CN" altLang="en-US" sz="3600" dirty="0">
                <a:latin typeface="微软雅黑 Light" panose="020B0502040204020203" pitchFamily="34" charset="-122"/>
                <a:ea typeface="微软雅黑 Light" panose="020B0502040204020203" pitchFamily="34" charset="-122"/>
              </a:rPr>
              <a:t>和投影（</a:t>
            </a:r>
            <a:r>
              <a:rPr lang="en-US" altLang="zh-CN" sz="3600" dirty="0">
                <a:latin typeface="微软雅黑 Light" panose="020B0502040204020203" pitchFamily="34" charset="-122"/>
                <a:ea typeface="微软雅黑 Light" panose="020B0502040204020203" pitchFamily="34" charset="-122"/>
              </a:rPr>
              <a:t>Projection</a:t>
            </a:r>
            <a:r>
              <a:rPr lang="zh-CN" altLang="en-US" sz="3600" dirty="0">
                <a:latin typeface="微软雅黑 Light" panose="020B0502040204020203" pitchFamily="34" charset="-122"/>
                <a:ea typeface="微软雅黑 Light" panose="020B0502040204020203" pitchFamily="34" charset="-122"/>
              </a:rPr>
              <a:t>）变换矩阵</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需要自己构建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MVP</a:t>
            </a:r>
            <a:r>
              <a:rPr lang="zh-CN" altLang="en-US" sz="6000" kern="0" cap="all" dirty="0">
                <a:solidFill>
                  <a:srgbClr val="000000"/>
                </a:solidFill>
                <a:latin typeface="微软雅黑" panose="020B0503020204020204" pitchFamily="34" charset="-122"/>
                <a:ea typeface="微软雅黑" panose="020B0503020204020204" pitchFamily="34" charset="-122"/>
              </a:rPr>
              <a:t>变换</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7" name="Picture 2" descr="coordinate_systems">
            <a:extLst>
              <a:ext uri="{FF2B5EF4-FFF2-40B4-BE49-F238E27FC236}">
                <a16:creationId xmlns:a16="http://schemas.microsoft.com/office/drawing/2014/main" id="{47DD2350-756F-4CDC-A90F-00805925B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6736" y="3303122"/>
            <a:ext cx="12437272" cy="6125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33515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200" y="0"/>
            <a:ext cx="103488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线代、变换与观察</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表面几何的表示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内容</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2720979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rPr>
              <a:t>表面几何的表示</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3"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第二部分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022793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9144238"/>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rPr>
              <a:t>表面：</a:t>
            </a:r>
            <a:r>
              <a:rPr lang="zh-CN" altLang="en-US" sz="6000" b="1" dirty="0">
                <a:effectLst/>
                <a:latin typeface="微软雅黑 Light" panose="020B0502040204020203" pitchFamily="34" charset="-122"/>
                <a:ea typeface="微软雅黑 Light" panose="020B0502040204020203" pitchFamily="34" charset="-122"/>
              </a:rPr>
              <a:t>两种物质分开的地方</a:t>
            </a:r>
            <a:r>
              <a:rPr lang="en-US" altLang="zh-CN" sz="6000" b="1" dirty="0">
                <a:effectLst/>
                <a:latin typeface="微软雅黑 Light" panose="020B0502040204020203" pitchFamily="34" charset="-122"/>
                <a:ea typeface="微软雅黑 Light" panose="020B0502040204020203" pitchFamily="34" charset="-122"/>
              </a:rPr>
              <a:t>——</a:t>
            </a:r>
            <a:r>
              <a:rPr lang="zh-CN" altLang="en-US" sz="6000" b="1" dirty="0">
                <a:effectLst/>
                <a:latin typeface="微软雅黑 Light" panose="020B0502040204020203" pitchFamily="34" charset="-122"/>
                <a:ea typeface="微软雅黑 Light" panose="020B0502040204020203" pitchFamily="34" charset="-122"/>
              </a:rPr>
              <a:t>光学交界面</a:t>
            </a:r>
          </a:p>
        </p:txBody>
      </p:sp>
      <p:pic>
        <p:nvPicPr>
          <p:cNvPr id="4" name="图片 3">
            <a:extLst>
              <a:ext uri="{FF2B5EF4-FFF2-40B4-BE49-F238E27FC236}">
                <a16:creationId xmlns:a16="http://schemas.microsoft.com/office/drawing/2014/main" id="{FCCB2C5E-4C6F-4175-A945-CF80C55E9AFC}"/>
              </a:ext>
            </a:extLst>
          </p:cNvPr>
          <p:cNvPicPr>
            <a:picLocks noChangeAspect="1"/>
          </p:cNvPicPr>
          <p:nvPr/>
        </p:nvPicPr>
        <p:blipFill>
          <a:blip r:embed="rId3"/>
          <a:srcRect/>
          <a:stretch/>
        </p:blipFill>
        <p:spPr>
          <a:xfrm>
            <a:off x="6328562" y="2394025"/>
            <a:ext cx="11726876" cy="6372898"/>
          </a:xfrm>
          <a:prstGeom prst="rect">
            <a:avLst/>
          </a:prstGeom>
        </p:spPr>
      </p:pic>
    </p:spTree>
    <p:extLst>
      <p:ext uri="{BB962C8B-B14F-4D97-AF65-F5344CB8AC3E}">
        <p14:creationId xmlns:p14="http://schemas.microsoft.com/office/powerpoint/2010/main" val="111523601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9144238"/>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effectLst/>
                <a:latin typeface="微软雅黑 Light" panose="020B0502040204020203" pitchFamily="34" charset="-122"/>
                <a:ea typeface="微软雅黑 Light" panose="020B0502040204020203" pitchFamily="34" charset="-122"/>
              </a:rPr>
              <a:t>几何</a:t>
            </a:r>
            <a:r>
              <a:rPr lang="zh-CN" altLang="en-US" sz="6000" b="1" dirty="0">
                <a:latin typeface="微软雅黑 Light" panose="020B0502040204020203" pitchFamily="34" charset="-122"/>
                <a:ea typeface="微软雅黑 Light" panose="020B0502040204020203" pitchFamily="34" charset="-122"/>
              </a:rPr>
              <a:t>：对</a:t>
            </a:r>
            <a:r>
              <a:rPr lang="zh-CN" altLang="en-US" sz="6000" b="1" dirty="0">
                <a:effectLst/>
                <a:latin typeface="微软雅黑 Light" panose="020B0502040204020203" pitchFamily="34" charset="-122"/>
                <a:ea typeface="微软雅黑 Light" panose="020B0502040204020203" pitchFamily="34" charset="-122"/>
              </a:rPr>
              <a:t>表面占据的空间区域的描述</a:t>
            </a:r>
          </a:p>
        </p:txBody>
      </p:sp>
      <p:pic>
        <p:nvPicPr>
          <p:cNvPr id="4" name="图片 3">
            <a:extLst>
              <a:ext uri="{FF2B5EF4-FFF2-40B4-BE49-F238E27FC236}">
                <a16:creationId xmlns:a16="http://schemas.microsoft.com/office/drawing/2014/main" id="{FCCB2C5E-4C6F-4175-A945-CF80C55E9AFC}"/>
              </a:ext>
            </a:extLst>
          </p:cNvPr>
          <p:cNvPicPr>
            <a:picLocks noChangeAspect="1"/>
          </p:cNvPicPr>
          <p:nvPr/>
        </p:nvPicPr>
        <p:blipFill>
          <a:blip r:embed="rId3"/>
          <a:stretch>
            <a:fillRect/>
          </a:stretch>
        </p:blipFill>
        <p:spPr>
          <a:xfrm>
            <a:off x="6328562" y="2346960"/>
            <a:ext cx="11726876" cy="6467029"/>
          </a:xfrm>
          <a:prstGeom prst="rect">
            <a:avLst/>
          </a:prstGeom>
        </p:spPr>
      </p:pic>
    </p:spTree>
    <p:extLst>
      <p:ext uri="{BB962C8B-B14F-4D97-AF65-F5344CB8AC3E}">
        <p14:creationId xmlns:p14="http://schemas.microsoft.com/office/powerpoint/2010/main" val="189433953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0196C9A1-DE0F-4852-A1E3-911DAC506E50}"/>
              </a:ext>
            </a:extLst>
          </p:cNvPr>
          <p:cNvPicPr>
            <a:picLocks noChangeAspect="1"/>
          </p:cNvPicPr>
          <p:nvPr/>
        </p:nvPicPr>
        <p:blipFill>
          <a:blip r:embed="rId4"/>
          <a:srcRect/>
          <a:stretch/>
        </p:blipFill>
        <p:spPr>
          <a:xfrm>
            <a:off x="14061004" y="444865"/>
            <a:ext cx="7616372" cy="12826269"/>
          </a:xfrm>
          <a:prstGeom prst="rect">
            <a:avLst/>
          </a:prstGeom>
        </p:spPr>
      </p:pic>
      <p:grpSp>
        <p:nvGrpSpPr>
          <p:cNvPr id="2" name="组合 1">
            <a:extLst>
              <a:ext uri="{FF2B5EF4-FFF2-40B4-BE49-F238E27FC236}">
                <a16:creationId xmlns:a16="http://schemas.microsoft.com/office/drawing/2014/main" id="{ABCB2FBA-D2ED-40A8-8EC1-9DD463D642C4}"/>
              </a:ext>
            </a:extLst>
          </p:cNvPr>
          <p:cNvGrpSpPr/>
          <p:nvPr/>
        </p:nvGrpSpPr>
        <p:grpSpPr>
          <a:xfrm>
            <a:off x="2706624" y="3312000"/>
            <a:ext cx="9290112" cy="4025035"/>
            <a:chOff x="2706624" y="2277201"/>
            <a:chExt cx="9485376" cy="4025035"/>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2.5</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2.7</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GAMES101 Lecture10~12</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曲线、曲面、三角形</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9" name="The Picture slide">
              <a:extLst>
                <a:ext uri="{FF2B5EF4-FFF2-40B4-BE49-F238E27FC236}">
                  <a16:creationId xmlns:a16="http://schemas.microsoft.com/office/drawing/2014/main" id="{81FEA865-EDC3-41A5-A10B-E76D364C145B}"/>
                </a:ext>
              </a:extLst>
            </p:cNvPr>
            <p:cNvSpPr txBox="1"/>
            <p:nvPr/>
          </p:nvSpPr>
          <p:spPr>
            <a:xfrm>
              <a:off x="2706624" y="2277201"/>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几何的表示方式</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3750374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 y="0"/>
            <a:ext cx="24383998"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5" name="Rectangle"/>
          <p:cNvSpPr/>
          <p:nvPr/>
        </p:nvSpPr>
        <p:spPr>
          <a:xfrm>
            <a:off x="1756801" y="0"/>
            <a:ext cx="10435199"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grpSp>
        <p:nvGrpSpPr>
          <p:cNvPr id="4" name="组合 3">
            <a:extLst>
              <a:ext uri="{FF2B5EF4-FFF2-40B4-BE49-F238E27FC236}">
                <a16:creationId xmlns:a16="http://schemas.microsoft.com/office/drawing/2014/main" id="{3D9F0CDA-2315-4728-BE51-1FBE15720AB1}"/>
              </a:ext>
            </a:extLst>
          </p:cNvPr>
          <p:cNvGrpSpPr/>
          <p:nvPr/>
        </p:nvGrpSpPr>
        <p:grpSpPr>
          <a:xfrm>
            <a:off x="13030823" y="2919654"/>
            <a:ext cx="10514352" cy="7876692"/>
            <a:chOff x="13265550" y="3295650"/>
            <a:chExt cx="10514352" cy="7876692"/>
          </a:xfrm>
        </p:grpSpPr>
        <p:pic>
          <p:nvPicPr>
            <p:cNvPr id="20" name="图片 19"/>
            <p:cNvPicPr>
              <a:picLocks noChangeAspect="1"/>
            </p:cNvPicPr>
            <p:nvPr/>
          </p:nvPicPr>
          <p:blipFill>
            <a:blip r:embed="rId3"/>
            <a:stretch>
              <a:fillRect/>
            </a:stretch>
          </p:blipFill>
          <p:spPr>
            <a:xfrm>
              <a:off x="13265550" y="6515984"/>
              <a:ext cx="4959340" cy="4656358"/>
            </a:xfrm>
            <a:prstGeom prst="rect">
              <a:avLst/>
            </a:prstGeom>
          </p:spPr>
        </p:pic>
        <p:pic>
          <p:nvPicPr>
            <p:cNvPr id="21" name="图片 20"/>
            <p:cNvPicPr>
              <a:picLocks noChangeAspect="1"/>
            </p:cNvPicPr>
            <p:nvPr/>
          </p:nvPicPr>
          <p:blipFill>
            <a:blip r:embed="rId4"/>
            <a:stretch>
              <a:fillRect/>
            </a:stretch>
          </p:blipFill>
          <p:spPr>
            <a:xfrm>
              <a:off x="18859373" y="6515984"/>
              <a:ext cx="4920529" cy="4631086"/>
            </a:xfrm>
            <a:prstGeom prst="rect">
              <a:avLst/>
            </a:prstGeom>
          </p:spPr>
        </p:pic>
        <p:pic>
          <p:nvPicPr>
            <p:cNvPr id="22" name="图片 21"/>
            <p:cNvPicPr>
              <a:picLocks noChangeAspect="1"/>
            </p:cNvPicPr>
            <p:nvPr/>
          </p:nvPicPr>
          <p:blipFill>
            <a:blip r:embed="rId5"/>
            <a:stretch>
              <a:fillRect/>
            </a:stretch>
          </p:blipFill>
          <p:spPr>
            <a:xfrm>
              <a:off x="13265550" y="3295650"/>
              <a:ext cx="4959340" cy="2707273"/>
            </a:xfrm>
            <a:prstGeom prst="rect">
              <a:avLst/>
            </a:prstGeom>
          </p:spPr>
        </p:pic>
        <p:pic>
          <p:nvPicPr>
            <p:cNvPr id="23" name="图片 22"/>
            <p:cNvPicPr>
              <a:picLocks noChangeAspect="1"/>
            </p:cNvPicPr>
            <p:nvPr/>
          </p:nvPicPr>
          <p:blipFill>
            <a:blip r:embed="rId6"/>
            <a:stretch>
              <a:fillRect/>
            </a:stretch>
          </p:blipFill>
          <p:spPr>
            <a:xfrm>
              <a:off x="18859373" y="3295650"/>
              <a:ext cx="4809824" cy="2669567"/>
            </a:xfrm>
            <a:prstGeom prst="rect">
              <a:avLst/>
            </a:prstGeom>
          </p:spPr>
        </p:pic>
      </p:grpSp>
      <p:grpSp>
        <p:nvGrpSpPr>
          <p:cNvPr id="2" name="组合 1">
            <a:extLst>
              <a:ext uri="{FF2B5EF4-FFF2-40B4-BE49-F238E27FC236}">
                <a16:creationId xmlns:a16="http://schemas.microsoft.com/office/drawing/2014/main" id="{860E2D42-0E77-41B9-B52F-82758943C011}"/>
              </a:ext>
            </a:extLst>
          </p:cNvPr>
          <p:cNvGrpSpPr/>
          <p:nvPr/>
        </p:nvGrpSpPr>
        <p:grpSpPr>
          <a:xfrm>
            <a:off x="2700000" y="3312000"/>
            <a:ext cx="9743207" cy="4725921"/>
            <a:chOff x="2423159" y="2091274"/>
            <a:chExt cx="9743207" cy="4725921"/>
          </a:xfrm>
        </p:grpSpPr>
        <p:sp>
          <p:nvSpPr>
            <p:cNvPr id="13" name="The Picture slide"/>
            <p:cNvSpPr txBox="1"/>
            <p:nvPr/>
          </p:nvSpPr>
          <p:spPr>
            <a:xfrm>
              <a:off x="2423159" y="2091274"/>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别忘了贝塞尔</a:t>
              </a:r>
            </a:p>
          </p:txBody>
        </p:sp>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23159" y="4036947"/>
              <a:ext cx="9743207"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hlinkClick r:id="rId7"/>
                </a:rPr>
                <a:t>贝塞尔曲线</a:t>
              </a:r>
              <a:endParaRPr lang="en-US" altLang="zh-CN" sz="36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hlinkClick r:id="rId8"/>
                </a:rPr>
                <a:t>贝塞尔曲面</a:t>
              </a:r>
              <a:endParaRPr lang="en-US" altLang="zh-CN" sz="36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6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600" dirty="0">
                <a:latin typeface="微软雅黑 Light" panose="020B0502040204020203" pitchFamily="34" charset="-122"/>
                <a:ea typeface="微软雅黑 Light" panose="020B0502040204020203" pitchFamily="34" charset="-122"/>
              </a:endParaRPr>
            </a:p>
          </p:txBody>
        </p:sp>
        <p:sp>
          <p:nvSpPr>
            <p:cNvPr id="14" name="Rectangle">
              <a:extLst>
                <a:ext uri="{FF2B5EF4-FFF2-40B4-BE49-F238E27FC236}">
                  <a16:creationId xmlns:a16="http://schemas.microsoft.com/office/drawing/2014/main" id="{3F8C8405-E002-4D8E-8A8E-274BB302BF5C}"/>
                </a:ext>
              </a:extLst>
            </p:cNvPr>
            <p:cNvSpPr/>
            <p:nvPr/>
          </p:nvSpPr>
          <p:spPr>
            <a:xfrm>
              <a:off x="2423159" y="3513389"/>
              <a:ext cx="695862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5" name="Picture 5" descr="C:\Users\ZhaoShuai\Desktop\UE5_Logo.pngUE5_Logo">
            <a:extLst>
              <a:ext uri="{FF2B5EF4-FFF2-40B4-BE49-F238E27FC236}">
                <a16:creationId xmlns:a16="http://schemas.microsoft.com/office/drawing/2014/main" id="{188F47DC-536F-40B0-A72A-181FDDF2A2D8}"/>
              </a:ext>
            </a:extLst>
          </p:cNvPr>
          <p:cNvPicPr>
            <a:picLocks noChangeAspect="1"/>
          </p:cNvPicPr>
          <p:nvPr/>
        </p:nvPicPr>
        <p:blipFill>
          <a:blip r:embed="rId9"/>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29296315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43455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隐式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坐标分量间的关系描述</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显式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直接给出坐标分量取值</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坐标值直接给出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参数化形式给出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隐式</a:t>
            </a:r>
            <a:r>
              <a:rPr lang="en-US" altLang="zh-CN" sz="6000" kern="0" dirty="0">
                <a:solidFill>
                  <a:srgbClr val="000000"/>
                </a:solidFill>
                <a:latin typeface="微软雅黑" panose="020B0503020204020204" pitchFamily="34" charset="-122"/>
                <a:ea typeface="微软雅黑" panose="020B0503020204020204" pitchFamily="34" charset="-122"/>
              </a:rPr>
              <a:t>vs</a:t>
            </a:r>
            <a:r>
              <a:rPr lang="zh-CN" altLang="en-US" sz="6000" kern="0" cap="all" dirty="0">
                <a:solidFill>
                  <a:srgbClr val="000000"/>
                </a:solidFill>
                <a:latin typeface="微软雅黑" panose="020B0503020204020204" pitchFamily="34" charset="-122"/>
                <a:ea typeface="微软雅黑" panose="020B0503020204020204" pitchFamily="34" charset="-122"/>
              </a:rPr>
              <a:t>显式</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F6A8946C-AF00-4636-A452-86830FA58EC6}"/>
              </a:ext>
            </a:extLst>
          </p:cNvPr>
          <p:cNvPicPr>
            <a:picLocks noChangeAspect="1"/>
          </p:cNvPicPr>
          <p:nvPr/>
        </p:nvPicPr>
        <p:blipFill>
          <a:blip r:embed="rId4"/>
          <a:srcRect/>
          <a:stretch/>
        </p:blipFill>
        <p:spPr>
          <a:xfrm>
            <a:off x="15730312" y="828305"/>
            <a:ext cx="4361723" cy="981386"/>
          </a:xfrm>
          <a:prstGeom prst="rect">
            <a:avLst/>
          </a:prstGeom>
        </p:spPr>
      </p:pic>
      <p:pic>
        <p:nvPicPr>
          <p:cNvPr id="5" name="图片 4">
            <a:extLst>
              <a:ext uri="{FF2B5EF4-FFF2-40B4-BE49-F238E27FC236}">
                <a16:creationId xmlns:a16="http://schemas.microsoft.com/office/drawing/2014/main" id="{5154E4BC-AEEB-4A34-AF5B-9841389C21BA}"/>
              </a:ext>
            </a:extLst>
          </p:cNvPr>
          <p:cNvPicPr>
            <a:picLocks noChangeAspect="1"/>
          </p:cNvPicPr>
          <p:nvPr/>
        </p:nvPicPr>
        <p:blipFill>
          <a:blip r:embed="rId5"/>
          <a:stretch>
            <a:fillRect/>
          </a:stretch>
        </p:blipFill>
        <p:spPr>
          <a:xfrm>
            <a:off x="14233828" y="8401821"/>
            <a:ext cx="2926942" cy="3364616"/>
          </a:xfrm>
          <a:prstGeom prst="rect">
            <a:avLst/>
          </a:prstGeom>
        </p:spPr>
      </p:pic>
      <p:pic>
        <p:nvPicPr>
          <p:cNvPr id="9" name="图片 8">
            <a:extLst>
              <a:ext uri="{FF2B5EF4-FFF2-40B4-BE49-F238E27FC236}">
                <a16:creationId xmlns:a16="http://schemas.microsoft.com/office/drawing/2014/main" id="{9BC040B6-B0F2-4255-A5A2-2CBE55390C03}"/>
              </a:ext>
            </a:extLst>
          </p:cNvPr>
          <p:cNvPicPr>
            <a:picLocks noChangeAspect="1"/>
          </p:cNvPicPr>
          <p:nvPr/>
        </p:nvPicPr>
        <p:blipFill>
          <a:blip r:embed="rId6"/>
          <a:stretch>
            <a:fillRect/>
          </a:stretch>
        </p:blipFill>
        <p:spPr>
          <a:xfrm>
            <a:off x="18264069" y="8687333"/>
            <a:ext cx="3696572" cy="2793592"/>
          </a:xfrm>
          <a:prstGeom prst="rect">
            <a:avLst/>
          </a:prstGeom>
        </p:spPr>
      </p:pic>
      <p:pic>
        <p:nvPicPr>
          <p:cNvPr id="14" name="图片 13">
            <a:extLst>
              <a:ext uri="{FF2B5EF4-FFF2-40B4-BE49-F238E27FC236}">
                <a16:creationId xmlns:a16="http://schemas.microsoft.com/office/drawing/2014/main" id="{82BE8908-07F9-429D-AD92-2A1595279C9C}"/>
              </a:ext>
            </a:extLst>
          </p:cNvPr>
          <p:cNvPicPr>
            <a:picLocks noChangeAspect="1"/>
          </p:cNvPicPr>
          <p:nvPr/>
        </p:nvPicPr>
        <p:blipFill>
          <a:blip r:embed="rId7"/>
          <a:stretch>
            <a:fillRect/>
          </a:stretch>
        </p:blipFill>
        <p:spPr>
          <a:xfrm>
            <a:off x="14792676" y="2225101"/>
            <a:ext cx="5839488" cy="5944389"/>
          </a:xfrm>
          <a:prstGeom prst="rect">
            <a:avLst/>
          </a:prstGeom>
        </p:spPr>
      </p:pic>
    </p:spTree>
    <p:extLst>
      <p:ext uri="{BB962C8B-B14F-4D97-AF65-F5344CB8AC3E}">
        <p14:creationId xmlns:p14="http://schemas.microsoft.com/office/powerpoint/2010/main" val="36677604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0" y="0"/>
            <a:ext cx="24383999"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5" name="Rectangle"/>
          <p:cNvSpPr/>
          <p:nvPr/>
        </p:nvSpPr>
        <p:spPr>
          <a:xfrm>
            <a:off x="1756801" y="0"/>
            <a:ext cx="991679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pic>
        <p:nvPicPr>
          <p:cNvPr id="18" name="图片 17"/>
          <p:cNvPicPr>
            <a:picLocks noChangeAspect="1"/>
          </p:cNvPicPr>
          <p:nvPr/>
        </p:nvPicPr>
        <p:blipFill>
          <a:blip r:embed="rId3"/>
          <a:srcRect/>
          <a:stretch/>
        </p:blipFill>
        <p:spPr>
          <a:xfrm>
            <a:off x="11673590" y="6074877"/>
            <a:ext cx="12710408" cy="6990725"/>
          </a:xfrm>
          <a:prstGeom prst="rect">
            <a:avLst/>
          </a:prstGeom>
        </p:spPr>
      </p:pic>
      <p:pic>
        <p:nvPicPr>
          <p:cNvPr id="7" name="图片 6">
            <a:extLst>
              <a:ext uri="{FF2B5EF4-FFF2-40B4-BE49-F238E27FC236}">
                <a16:creationId xmlns:a16="http://schemas.microsoft.com/office/drawing/2014/main" id="{AD67E57D-7BD1-417B-989E-4B458BA09009}"/>
              </a:ext>
            </a:extLst>
          </p:cNvPr>
          <p:cNvPicPr>
            <a:picLocks noChangeAspect="1"/>
          </p:cNvPicPr>
          <p:nvPr/>
        </p:nvPicPr>
        <p:blipFill>
          <a:blip r:embed="rId4"/>
          <a:stretch>
            <a:fillRect/>
          </a:stretch>
        </p:blipFill>
        <p:spPr>
          <a:xfrm>
            <a:off x="11673590" y="1"/>
            <a:ext cx="12710408" cy="6074876"/>
          </a:xfrm>
          <a:prstGeom prst="rect">
            <a:avLst/>
          </a:prstGeom>
        </p:spPr>
      </p:pic>
      <p:sp>
        <p:nvSpPr>
          <p:cNvPr id="15" name="The Picture slide"/>
          <p:cNvSpPr txBox="1"/>
          <p:nvPr/>
        </p:nvSpPr>
        <p:spPr>
          <a:xfrm>
            <a:off x="2700000" y="3312000"/>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a:t>
            </a:r>
            <a:r>
              <a:rPr lang="en-US" altLang="zh-CN" sz="6000" kern="0" cap="all" dirty="0">
                <a:solidFill>
                  <a:srgbClr val="000000"/>
                </a:solidFill>
                <a:latin typeface="微软雅黑" panose="020B0503020204020204" pitchFamily="34" charset="-122"/>
                <a:ea typeface="微软雅黑" panose="020B0503020204020204" pitchFamily="34" charset="-122"/>
              </a:rPr>
              <a:t>——</a:t>
            </a:r>
            <a:r>
              <a:rPr lang="zh-CN" altLang="en-US" sz="6000" kern="0" cap="all" dirty="0">
                <a:solidFill>
                  <a:srgbClr val="000000"/>
                </a:solidFill>
                <a:latin typeface="微软雅黑" panose="020B0503020204020204" pitchFamily="34" charset="-122"/>
                <a:ea typeface="微软雅黑" panose="020B0503020204020204" pitchFamily="34" charset="-122"/>
              </a:rPr>
              <a:t>主流方式</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700000" y="4932000"/>
            <a:ext cx="9261143" cy="4980851"/>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zh-CN" altLang="en-US" sz="3600" dirty="0">
                <a:solidFill>
                  <a:srgbClr val="000000"/>
                </a:solidFill>
                <a:latin typeface="微软雅黑 Light" panose="020B0502040204020203" pitchFamily="34" charset="-122"/>
                <a:ea typeface="微软雅黑 Light" panose="020B0502040204020203" pitchFamily="34" charset="-122"/>
              </a:rPr>
              <a:t>为什么？</a:t>
            </a: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因为显卡都是这么造的吗</a:t>
            </a:r>
            <a:r>
              <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 </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三角形是最简单的多边形</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effectLst/>
                <a:latin typeface="微软雅黑 Light" panose="020B0502040204020203" pitchFamily="34" charset="-122"/>
                <a:ea typeface="微软雅黑 Light" panose="020B0502040204020203" pitchFamily="34" charset="-122"/>
              </a:rPr>
              <a:t>构建复杂表面的基础单元</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以不变应万变</a:t>
            </a:r>
            <a:r>
              <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对变换保持稳定</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广泛的作为工业标准</a:t>
            </a: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p:txBody>
      </p:sp>
      <p:sp>
        <p:nvSpPr>
          <p:cNvPr id="14" name="Rectangle">
            <a:extLst>
              <a:ext uri="{FF2B5EF4-FFF2-40B4-BE49-F238E27FC236}">
                <a16:creationId xmlns:a16="http://schemas.microsoft.com/office/drawing/2014/main" id="{09FCBDFD-A68C-46E9-9437-9A977DD2E93A}"/>
              </a:ext>
            </a:extLst>
          </p:cNvPr>
          <p:cNvSpPr/>
          <p:nvPr/>
        </p:nvSpPr>
        <p:spPr>
          <a:xfrm>
            <a:off x="2700000"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8" name="文本框 7">
            <a:extLst>
              <a:ext uri="{FF2B5EF4-FFF2-40B4-BE49-F238E27FC236}">
                <a16:creationId xmlns:a16="http://schemas.microsoft.com/office/drawing/2014/main" id="{46732A17-32B0-464E-B9E0-493E6C46D5F4}"/>
              </a:ext>
            </a:extLst>
          </p:cNvPr>
          <p:cNvSpPr txBox="1"/>
          <p:nvPr/>
        </p:nvSpPr>
        <p:spPr>
          <a:xfrm>
            <a:off x="14159259" y="13124061"/>
            <a:ext cx="8229601"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2800" dirty="0">
                <a:effectLst/>
                <a:latin typeface="微软雅黑 Light" panose="020B0502040204020203" pitchFamily="34" charset="-122"/>
                <a:ea typeface="微软雅黑 Light" panose="020B0502040204020203" pitchFamily="34" charset="-122"/>
              </a:rPr>
              <a:t>离散的三角面集合可以用来逼近任何连续曲面</a:t>
            </a:r>
          </a:p>
        </p:txBody>
      </p:sp>
      <p:pic>
        <p:nvPicPr>
          <p:cNvPr id="3074" name="Picture 2" descr="Nvidia Confirms RTX 3090, RTX 3080 At $699, RTX 3070 At $499">
            <a:extLst>
              <a:ext uri="{FF2B5EF4-FFF2-40B4-BE49-F238E27FC236}">
                <a16:creationId xmlns:a16="http://schemas.microsoft.com/office/drawing/2014/main" id="{9507CB51-6042-4A9B-BD68-A1BD6322F7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3893" y="9506793"/>
            <a:ext cx="5389288" cy="3619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7279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7">
                                            <p:txEl>
                                              <p:pRg st="1" end="1"/>
                                            </p:txEl>
                                          </p:spTgt>
                                        </p:tgtEl>
                                      </p:cBhvr>
                                    </p:animEffect>
                                    <p:set>
                                      <p:cBhvr>
                                        <p:cTn id="15" dur="1" fill="hold">
                                          <p:stCondLst>
                                            <p:cond delay="499"/>
                                          </p:stCondLst>
                                        </p:cTn>
                                        <p:tgtEl>
                                          <p:spTgt spid="17">
                                            <p:txEl>
                                              <p:pRg st="1" end="1"/>
                                            </p:txEl>
                                          </p:spTgt>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074"/>
                                        </p:tgtEl>
                                      </p:cBhvr>
                                    </p:animEffect>
                                    <p:set>
                                      <p:cBhvr>
                                        <p:cTn id="18" dur="1" fill="hold">
                                          <p:stCondLst>
                                            <p:cond delay="499"/>
                                          </p:stCondLst>
                                        </p:cTn>
                                        <p:tgtEl>
                                          <p:spTgt spid="307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xEl>
                                              <p:pRg st="2" end="2"/>
                                            </p:txEl>
                                          </p:spTgt>
                                        </p:tgtEl>
                                        <p:attrNameLst>
                                          <p:attrName>style.visibility</p:attrName>
                                        </p:attrNameLst>
                                      </p:cBhvr>
                                      <p:to>
                                        <p:strVal val="visible"/>
                                      </p:to>
                                    </p:set>
                                    <p:animEffect transition="in" filter="fade">
                                      <p:cBhvr>
                                        <p:cTn id="23" dur="500"/>
                                        <p:tgtEl>
                                          <p:spTgt spid="1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500"/>
                                        <p:tgtEl>
                                          <p:spTgt spid="17">
                                            <p:txEl>
                                              <p:pRg st="3" end="3"/>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
                                            <p:txEl>
                                              <p:pRg st="4" end="4"/>
                                            </p:txEl>
                                          </p:spTgt>
                                        </p:tgtEl>
                                        <p:attrNameLst>
                                          <p:attrName>style.visibility</p:attrName>
                                        </p:attrNameLst>
                                      </p:cBhvr>
                                      <p:to>
                                        <p:strVal val="visible"/>
                                      </p:to>
                                    </p:set>
                                    <p:animEffect transition="in" filter="fade">
                                      <p:cBhvr>
                                        <p:cTn id="45" dur="500"/>
                                        <p:tgtEl>
                                          <p:spTgt spid="17">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7">
                                            <p:txEl>
                                              <p:pRg st="5" end="5"/>
                                            </p:txEl>
                                          </p:spTgt>
                                        </p:tgtEl>
                                        <p:attrNameLst>
                                          <p:attrName>style.visibility</p:attrName>
                                        </p:attrNameLst>
                                      </p:cBhvr>
                                      <p:to>
                                        <p:strVal val="visible"/>
                                      </p:to>
                                    </p:set>
                                    <p:animEffect transition="in" filter="fade">
                                      <p:cBhvr>
                                        <p:cTn id="50" dur="500"/>
                                        <p:tgtEl>
                                          <p:spTgt spid="17">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7">
                                            <p:txEl>
                                              <p:pRg st="1" end="1"/>
                                            </p:txEl>
                                          </p:spTgt>
                                        </p:tgtEl>
                                        <p:attrNameLst>
                                          <p:attrName>style.visibility</p:attrName>
                                        </p:attrNameLst>
                                      </p:cBhvr>
                                      <p:to>
                                        <p:strVal val="visible"/>
                                      </p:to>
                                    </p:set>
                                    <p:animEffect transition="in" filter="fade">
                                      <p:cBhvr>
                                        <p:cTn id="55" dur="500"/>
                                        <p:tgtEl>
                                          <p:spTgt spid="17">
                                            <p:txEl>
                                              <p:pRg st="1" end="1"/>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074"/>
                                        </p:tgtEl>
                                        <p:attrNameLst>
                                          <p:attrName>style.visibility</p:attrName>
                                        </p:attrNameLst>
                                      </p:cBhvr>
                                      <p:to>
                                        <p:strVal val="visible"/>
                                      </p:to>
                                    </p:set>
                                    <p:animEffect transition="in" filter="fade">
                                      <p:cBhvr>
                                        <p:cTn id="58"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128136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0000" y="8527651"/>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表示一个三角面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0000"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a:t>
            </a:r>
            <a:r>
              <a:rPr lang="en-US" altLang="zh-CN" sz="6000" kern="0" cap="all" dirty="0">
                <a:solidFill>
                  <a:srgbClr val="000000"/>
                </a:solidFill>
                <a:latin typeface="微软雅黑" panose="020B0503020204020204" pitchFamily="34" charset="-122"/>
                <a:ea typeface="微软雅黑" panose="020B0503020204020204" pitchFamily="34" charset="-122"/>
              </a:rPr>
              <a:t>——</a:t>
            </a:r>
            <a:r>
              <a:rPr lang="zh-CN" altLang="en-US" sz="6000" kern="0" cap="all" dirty="0">
                <a:solidFill>
                  <a:srgbClr val="000000"/>
                </a:solidFill>
                <a:latin typeface="微软雅黑" panose="020B0503020204020204" pitchFamily="34" charset="-122"/>
                <a:ea typeface="微软雅黑" panose="020B0503020204020204" pitchFamily="34" charset="-122"/>
              </a:rPr>
              <a:t>表示</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00000"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00D70A58-1CCF-40AF-B433-DA99E7BCA7C2}"/>
              </a:ext>
            </a:extLst>
          </p:cNvPr>
          <p:cNvPicPr>
            <a:picLocks noChangeAspect="1"/>
          </p:cNvPicPr>
          <p:nvPr/>
        </p:nvPicPr>
        <p:blipFill>
          <a:blip r:embed="rId4"/>
          <a:stretch>
            <a:fillRect/>
          </a:stretch>
        </p:blipFill>
        <p:spPr>
          <a:xfrm>
            <a:off x="2700000" y="5660068"/>
            <a:ext cx="4994656" cy="2282042"/>
          </a:xfrm>
          <a:prstGeom prst="rect">
            <a:avLst/>
          </a:prstGeom>
        </p:spPr>
      </p:pic>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88AD6EDD-9F1A-4EB9-A4FC-0F53B0E46A8C}"/>
              </a:ext>
            </a:extLst>
          </p:cNvPr>
          <p:cNvSpPr/>
          <p:nvPr/>
        </p:nvSpPr>
        <p:spPr>
          <a:xfrm>
            <a:off x="2700000" y="4919904"/>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表示一个顶点</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pic>
        <p:nvPicPr>
          <p:cNvPr id="15" name="图片 14">
            <a:extLst>
              <a:ext uri="{FF2B5EF4-FFF2-40B4-BE49-F238E27FC236}">
                <a16:creationId xmlns:a16="http://schemas.microsoft.com/office/drawing/2014/main" id="{D86AD40F-61D5-419C-8897-C76CC435C179}"/>
              </a:ext>
            </a:extLst>
          </p:cNvPr>
          <p:cNvPicPr>
            <a:picLocks noChangeAspect="1"/>
          </p:cNvPicPr>
          <p:nvPr/>
        </p:nvPicPr>
        <p:blipFill>
          <a:blip r:embed="rId5"/>
          <a:stretch>
            <a:fillRect/>
          </a:stretch>
        </p:blipFill>
        <p:spPr>
          <a:xfrm>
            <a:off x="13038816" y="2946085"/>
            <a:ext cx="11345184" cy="8747876"/>
          </a:xfrm>
          <a:prstGeom prst="rect">
            <a:avLst/>
          </a:prstGeom>
        </p:spPr>
      </p:pic>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81B4E3C-89D6-4924-8F76-B0C69AD7945B}"/>
              </a:ext>
            </a:extLst>
          </p:cNvPr>
          <p:cNvSpPr/>
          <p:nvPr/>
        </p:nvSpPr>
        <p:spPr>
          <a:xfrm>
            <a:off x="13574394" y="2136009"/>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带有属性的</a:t>
            </a:r>
            <a:r>
              <a:rPr lang="en-US" altLang="zh-CN" sz="3600" kern="0" dirty="0">
                <a:solidFill>
                  <a:srgbClr val="000000"/>
                </a:solidFill>
                <a:latin typeface="微软雅黑 Light" panose="020B0502040204020203" pitchFamily="34" charset="-122"/>
                <a:ea typeface="微软雅黑 Light" panose="020B0502040204020203" pitchFamily="34" charset="-122"/>
              </a:rPr>
              <a:t>Point</a:t>
            </a:r>
            <a:r>
              <a:rPr lang="zh-CN" altLang="en-US" sz="3600" kern="0" dirty="0">
                <a:solidFill>
                  <a:srgbClr val="000000"/>
                </a:solidFill>
                <a:latin typeface="微软雅黑 Light" panose="020B0502040204020203" pitchFamily="34" charset="-122"/>
                <a:ea typeface="微软雅黑 Light" panose="020B0502040204020203" pitchFamily="34" charset="-122"/>
              </a:rPr>
              <a:t>称为</a:t>
            </a:r>
            <a:r>
              <a:rPr lang="en-US" altLang="zh-CN" sz="3600" kern="0" dirty="0">
                <a:solidFill>
                  <a:srgbClr val="000000"/>
                </a:solidFill>
                <a:latin typeface="微软雅黑 Light" panose="020B0502040204020203" pitchFamily="34" charset="-122"/>
                <a:ea typeface="微软雅黑 Light" panose="020B0502040204020203" pitchFamily="34" charset="-122"/>
              </a:rPr>
              <a:t>Vertex</a:t>
            </a:r>
          </a:p>
        </p:txBody>
      </p:sp>
      <p:sp>
        <p:nvSpPr>
          <p:cNvPr id="17" name="文本框 16">
            <a:extLst>
              <a:ext uri="{FF2B5EF4-FFF2-40B4-BE49-F238E27FC236}">
                <a16:creationId xmlns:a16="http://schemas.microsoft.com/office/drawing/2014/main" id="{72BF658B-6C6C-4AFD-96B2-113E4A9C50AF}"/>
              </a:ext>
            </a:extLst>
          </p:cNvPr>
          <p:cNvSpPr txBox="1"/>
          <p:nvPr/>
        </p:nvSpPr>
        <p:spPr>
          <a:xfrm>
            <a:off x="13574394" y="11847447"/>
            <a:ext cx="12192000" cy="6463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架构</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中的示例定义为</a:t>
            </a:r>
            <a:r>
              <a:rPr lang="en-US" altLang="zh-CN" sz="3600" kern="0" dirty="0">
                <a:solidFill>
                  <a:srgbClr val="000000"/>
                </a:solidFill>
                <a:latin typeface="微软雅黑 Light" panose="020B0502040204020203" pitchFamily="34" charset="-122"/>
                <a:ea typeface="微软雅黑 Light" panose="020B0502040204020203" pitchFamily="34" charset="-122"/>
              </a:rPr>
              <a:t>Vector3</a:t>
            </a:r>
          </a:p>
        </p:txBody>
      </p:sp>
      <p:pic>
        <p:nvPicPr>
          <p:cNvPr id="5" name="图片 4">
            <a:extLst>
              <a:ext uri="{FF2B5EF4-FFF2-40B4-BE49-F238E27FC236}">
                <a16:creationId xmlns:a16="http://schemas.microsoft.com/office/drawing/2014/main" id="{4A67176E-0FCE-4169-A12F-561B305C3CFF}"/>
              </a:ext>
            </a:extLst>
          </p:cNvPr>
          <p:cNvPicPr>
            <a:picLocks noChangeAspect="1"/>
          </p:cNvPicPr>
          <p:nvPr/>
        </p:nvPicPr>
        <p:blipFill>
          <a:blip r:embed="rId6"/>
          <a:stretch>
            <a:fillRect/>
          </a:stretch>
        </p:blipFill>
        <p:spPr>
          <a:xfrm>
            <a:off x="2700000" y="9350569"/>
            <a:ext cx="10338816" cy="3729360"/>
          </a:xfrm>
          <a:prstGeom prst="rect">
            <a:avLst/>
          </a:prstGeom>
        </p:spPr>
      </p:pic>
      <p:sp>
        <p:nvSpPr>
          <p:cNvPr id="7" name="矩形 6">
            <a:extLst>
              <a:ext uri="{FF2B5EF4-FFF2-40B4-BE49-F238E27FC236}">
                <a16:creationId xmlns:a16="http://schemas.microsoft.com/office/drawing/2014/main" id="{FB0C84DD-61B4-4DF4-BB46-0FC9388FA45E}"/>
              </a:ext>
            </a:extLst>
          </p:cNvPr>
          <p:cNvSpPr/>
          <p:nvPr/>
        </p:nvSpPr>
        <p:spPr>
          <a:xfrm>
            <a:off x="3556000" y="10220960"/>
            <a:ext cx="3454400" cy="528320"/>
          </a:xfrm>
          <a:prstGeom prst="rect">
            <a:avLst/>
          </a:prstGeom>
          <a:solidFill>
            <a:srgbClr val="FF0000">
              <a:alpha val="20000"/>
            </a:srgb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26607791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0D0B32ED-DE97-4463-9DAC-100CA8F2335F}"/>
              </a:ext>
            </a:extLst>
          </p:cNvPr>
          <p:cNvPicPr>
            <a:picLocks noChangeAspect="1"/>
          </p:cNvPicPr>
          <p:nvPr/>
        </p:nvPicPr>
        <p:blipFill>
          <a:blip r:embed="rId4"/>
          <a:stretch>
            <a:fillRect/>
          </a:stretch>
        </p:blipFill>
        <p:spPr>
          <a:xfrm>
            <a:off x="13504862" y="476289"/>
            <a:ext cx="9566275" cy="12763422"/>
          </a:xfrm>
          <a:prstGeom prst="rect">
            <a:avLst/>
          </a:prstGeom>
        </p:spPr>
      </p:pic>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0000" y="4946637"/>
            <a:ext cx="901801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用一组三角面构造一个表面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0000" y="3312000"/>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三角面数组</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18288" y="4580877"/>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5" name="图片 4">
            <a:extLst>
              <a:ext uri="{FF2B5EF4-FFF2-40B4-BE49-F238E27FC236}">
                <a16:creationId xmlns:a16="http://schemas.microsoft.com/office/drawing/2014/main" id="{85A445F9-E182-4857-813B-487A21CCE808}"/>
              </a:ext>
            </a:extLst>
          </p:cNvPr>
          <p:cNvPicPr>
            <a:picLocks noChangeAspect="1"/>
          </p:cNvPicPr>
          <p:nvPr/>
        </p:nvPicPr>
        <p:blipFill>
          <a:blip r:embed="rId5"/>
          <a:stretch>
            <a:fillRect/>
          </a:stretch>
        </p:blipFill>
        <p:spPr>
          <a:xfrm>
            <a:off x="2700000" y="5630402"/>
            <a:ext cx="7104888" cy="581540"/>
          </a:xfrm>
          <a:prstGeom prst="rect">
            <a:avLst/>
          </a:prstGeom>
        </p:spPr>
      </p:pic>
      <p:grpSp>
        <p:nvGrpSpPr>
          <p:cNvPr id="4" name="组合 3">
            <a:extLst>
              <a:ext uri="{FF2B5EF4-FFF2-40B4-BE49-F238E27FC236}">
                <a16:creationId xmlns:a16="http://schemas.microsoft.com/office/drawing/2014/main" id="{8791A5AB-DAFA-4D61-81B0-07C0CFB00012}"/>
              </a:ext>
            </a:extLst>
          </p:cNvPr>
          <p:cNvGrpSpPr/>
          <p:nvPr/>
        </p:nvGrpSpPr>
        <p:grpSpPr>
          <a:xfrm>
            <a:off x="2700000" y="6245466"/>
            <a:ext cx="9018016" cy="2054590"/>
            <a:chOff x="2700000" y="6245466"/>
            <a:chExt cx="9018016" cy="2054590"/>
          </a:xfrm>
        </p:grpSpPr>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1F2E4AF9-B466-4AC6-B300-B9E18ABDB736}"/>
                </a:ext>
              </a:extLst>
            </p:cNvPr>
            <p:cNvSpPr/>
            <p:nvPr/>
          </p:nvSpPr>
          <p:spPr>
            <a:xfrm>
              <a:off x="2700000" y="6245466"/>
              <a:ext cx="901801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但通常直接存储</a:t>
              </a:r>
              <a:r>
                <a:rPr lang="en-US" altLang="zh-CN" sz="3600" kern="0" dirty="0">
                  <a:solidFill>
                    <a:srgbClr val="000000"/>
                  </a:solidFill>
                  <a:latin typeface="微软雅黑 Light" panose="020B0502040204020203" pitchFamily="34" charset="-122"/>
                  <a:ea typeface="微软雅黑 Light" panose="020B0502040204020203" pitchFamily="34" charset="-122"/>
                </a:rPr>
                <a:t>Vertex</a:t>
              </a:r>
              <a:r>
                <a:rPr lang="zh-CN" altLang="en-US" sz="3600" kern="0" dirty="0">
                  <a:solidFill>
                    <a:srgbClr val="000000"/>
                  </a:solidFill>
                  <a:latin typeface="微软雅黑 Light" panose="020B0502040204020203" pitchFamily="34" charset="-122"/>
                  <a:ea typeface="微软雅黑 Light" panose="020B0502040204020203" pitchFamily="34" charset="-122"/>
                </a:rPr>
                <a:t>数组</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每三个连续点表示一个面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pic>
          <p:nvPicPr>
            <p:cNvPr id="8" name="图片 7">
              <a:extLst>
                <a:ext uri="{FF2B5EF4-FFF2-40B4-BE49-F238E27FC236}">
                  <a16:creationId xmlns:a16="http://schemas.microsoft.com/office/drawing/2014/main" id="{86832638-BDA0-4D2D-8941-94DC8A6ED327}"/>
                </a:ext>
              </a:extLst>
            </p:cNvPr>
            <p:cNvPicPr>
              <a:picLocks noChangeAspect="1"/>
            </p:cNvPicPr>
            <p:nvPr/>
          </p:nvPicPr>
          <p:blipFill>
            <a:blip r:embed="rId6"/>
            <a:stretch>
              <a:fillRect/>
            </a:stretch>
          </p:blipFill>
          <p:spPr>
            <a:xfrm>
              <a:off x="2718288" y="7643466"/>
              <a:ext cx="5988108" cy="656590"/>
            </a:xfrm>
            <a:prstGeom prst="rect">
              <a:avLst/>
            </a:prstGeom>
          </p:spPr>
        </p:pic>
      </p:gr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AC1975D-950F-4A9C-8AAF-5EAE64B90978}"/>
              </a:ext>
            </a:extLst>
          </p:cNvPr>
          <p:cNvSpPr/>
          <p:nvPr/>
        </p:nvSpPr>
        <p:spPr>
          <a:xfrm>
            <a:off x="2718288" y="8333580"/>
            <a:ext cx="901801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以便在顶点间高效遍历</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6094232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43455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sp>
        <p:nvSpPr>
          <p:cNvPr id="12" name="The Picture slide"/>
          <p:cNvSpPr txBox="1"/>
          <p:nvPr/>
        </p:nvSpPr>
        <p:spPr>
          <a:xfrm>
            <a:off x="2700000" y="3312000"/>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三角面数组</a:t>
            </a:r>
            <a:r>
              <a:rPr lang="en-US" altLang="zh-CN" sz="6000" kern="0" cap="all" dirty="0">
                <a:solidFill>
                  <a:srgbClr val="000000"/>
                </a:solidFill>
                <a:latin typeface="微软雅黑" panose="020B0503020204020204" pitchFamily="34" charset="-122"/>
                <a:ea typeface="微软雅黑" panose="020B0503020204020204" pitchFamily="34" charset="-122"/>
              </a:rPr>
              <a:t>——</a:t>
            </a:r>
            <a:r>
              <a:rPr lang="zh-CN" altLang="en-US" sz="6000" kern="0" cap="all" dirty="0">
                <a:solidFill>
                  <a:srgbClr val="000000"/>
                </a:solidFill>
                <a:latin typeface="微软雅黑" panose="020B0503020204020204" pitchFamily="34" charset="-122"/>
                <a:ea typeface="微软雅黑" panose="020B0503020204020204" pitchFamily="34" charset="-122"/>
              </a:rPr>
              <a:t>封装</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18288" y="4580877"/>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8E97B80-EB19-493D-8C8F-CF15B467521D}"/>
              </a:ext>
            </a:extLst>
          </p:cNvPr>
          <p:cNvSpPr/>
          <p:nvPr/>
        </p:nvSpPr>
        <p:spPr>
          <a:xfrm>
            <a:off x="2718288" y="4951197"/>
            <a:ext cx="9018016" cy="157992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gn="l">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进一步封装</a:t>
            </a:r>
            <a:r>
              <a:rPr lang="en-US" altLang="zh-CN" sz="3200" dirty="0">
                <a:latin typeface="微软雅黑 Light" panose="020B0502040204020203" pitchFamily="34" charset="-122"/>
                <a:ea typeface="微软雅黑 Light" panose="020B0502040204020203" pitchFamily="34" charset="-122"/>
              </a:rPr>
              <a:t>——Mesh</a:t>
            </a:r>
          </a:p>
          <a:p>
            <a:pPr marL="457200" indent="-457200" algn="l">
              <a:buFont typeface="Arial" panose="020B0604020202020204" pitchFamily="34" charset="0"/>
              <a:buChar char="•"/>
            </a:pPr>
            <a:r>
              <a:rPr lang="en-US" altLang="zh-CN" sz="3200" dirty="0">
                <a:effectLst/>
                <a:latin typeface="微软雅黑 Light" panose="020B0502040204020203" pitchFamily="34" charset="-122"/>
                <a:ea typeface="微软雅黑 Light" panose="020B0502040204020203" pitchFamily="34" charset="-122"/>
              </a:rPr>
              <a:t>Mesh</a:t>
            </a:r>
            <a:r>
              <a:rPr lang="zh-CN" altLang="en-US" sz="3200" dirty="0">
                <a:effectLst/>
                <a:latin typeface="微软雅黑 Light" panose="020B0502040204020203" pitchFamily="34" charset="-122"/>
                <a:ea typeface="微软雅黑 Light" panose="020B0502040204020203" pitchFamily="34" charset="-122"/>
              </a:rPr>
              <a:t>内部还可不可以进一步抽象？</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gn="l">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可以，也很有必要</a:t>
            </a:r>
            <a:endParaRPr lang="en-US" altLang="zh-CN" sz="3200" dirty="0">
              <a:effectLst/>
              <a:latin typeface="微软雅黑 Light" panose="020B0502040204020203" pitchFamily="34" charset="-122"/>
              <a:ea typeface="微软雅黑 Light" panose="020B0502040204020203" pitchFamily="34" charset="-122"/>
            </a:endParaRPr>
          </a:p>
        </p:txBody>
      </p:sp>
      <p:pic>
        <p:nvPicPr>
          <p:cNvPr id="10" name="图片 9">
            <a:extLst>
              <a:ext uri="{FF2B5EF4-FFF2-40B4-BE49-F238E27FC236}">
                <a16:creationId xmlns:a16="http://schemas.microsoft.com/office/drawing/2014/main" id="{B4987FCC-59C2-44EC-B102-7D804C0222D0}"/>
              </a:ext>
            </a:extLst>
          </p:cNvPr>
          <p:cNvPicPr>
            <a:picLocks noChangeAspect="1"/>
          </p:cNvPicPr>
          <p:nvPr/>
        </p:nvPicPr>
        <p:blipFill>
          <a:blip r:embed="rId4"/>
          <a:stretch>
            <a:fillRect/>
          </a:stretch>
        </p:blipFill>
        <p:spPr>
          <a:xfrm>
            <a:off x="13585761" y="2650575"/>
            <a:ext cx="9485376" cy="8414849"/>
          </a:xfrm>
          <a:prstGeom prst="rect">
            <a:avLst/>
          </a:prstGeom>
        </p:spPr>
      </p:pic>
    </p:spTree>
    <p:extLst>
      <p:ext uri="{BB962C8B-B14F-4D97-AF65-F5344CB8AC3E}">
        <p14:creationId xmlns:p14="http://schemas.microsoft.com/office/powerpoint/2010/main" val="9494884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rPr>
              <a:t>线代、变换与观察</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195" y="5605562"/>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第一部分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43455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sp>
        <p:nvSpPr>
          <p:cNvPr id="12" name="The Picture slide"/>
          <p:cNvSpPr txBox="1"/>
          <p:nvPr/>
        </p:nvSpPr>
        <p:spPr>
          <a:xfrm>
            <a:off x="2700000" y="3312000"/>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三角面数组</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18288" y="4580877"/>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8E97B80-EB19-493D-8C8F-CF15B467521D}"/>
              </a:ext>
            </a:extLst>
          </p:cNvPr>
          <p:cNvSpPr/>
          <p:nvPr/>
        </p:nvSpPr>
        <p:spPr>
          <a:xfrm>
            <a:off x="2718288" y="4951197"/>
            <a:ext cx="9018016" cy="108747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目前为止我们的数据结构有没有什么问题？</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同一个</a:t>
            </a:r>
            <a:r>
              <a:rPr lang="en-US" altLang="zh-CN" sz="3200" dirty="0">
                <a:effectLst/>
                <a:latin typeface="微软雅黑 Light" panose="020B0502040204020203" pitchFamily="34" charset="-122"/>
                <a:ea typeface="微软雅黑 Light" panose="020B0502040204020203" pitchFamily="34" charset="-122"/>
              </a:rPr>
              <a:t>vertex</a:t>
            </a:r>
            <a:r>
              <a:rPr lang="zh-CN" altLang="en-US" sz="3200" dirty="0">
                <a:effectLst/>
                <a:latin typeface="微软雅黑 Light" panose="020B0502040204020203" pitchFamily="34" charset="-122"/>
                <a:ea typeface="微软雅黑 Light" panose="020B0502040204020203" pitchFamily="34" charset="-122"/>
              </a:rPr>
              <a:t>被不同的三角面重复多次</a:t>
            </a:r>
          </a:p>
        </p:txBody>
      </p:sp>
      <p:pic>
        <p:nvPicPr>
          <p:cNvPr id="9" name="图片 8">
            <a:extLst>
              <a:ext uri="{FF2B5EF4-FFF2-40B4-BE49-F238E27FC236}">
                <a16:creationId xmlns:a16="http://schemas.microsoft.com/office/drawing/2014/main" id="{039C37D2-BDC5-455C-8B1D-22686AFF5E04}"/>
              </a:ext>
            </a:extLst>
          </p:cNvPr>
          <p:cNvPicPr>
            <a:picLocks noChangeAspect="1"/>
          </p:cNvPicPr>
          <p:nvPr/>
        </p:nvPicPr>
        <p:blipFill>
          <a:blip r:embed="rId4"/>
          <a:stretch>
            <a:fillRect/>
          </a:stretch>
        </p:blipFill>
        <p:spPr>
          <a:xfrm>
            <a:off x="2700000" y="6038674"/>
            <a:ext cx="8662088" cy="7416304"/>
          </a:xfrm>
          <a:prstGeom prst="rect">
            <a:avLst/>
          </a:prstGeom>
        </p:spPr>
      </p:pic>
      <p:sp>
        <p:nvSpPr>
          <p:cNvPr id="2" name="椭圆 1">
            <a:extLst>
              <a:ext uri="{FF2B5EF4-FFF2-40B4-BE49-F238E27FC236}">
                <a16:creationId xmlns:a16="http://schemas.microsoft.com/office/drawing/2014/main" id="{86A7E4D1-1E27-480B-9906-3D62F9F1396E}"/>
              </a:ext>
            </a:extLst>
          </p:cNvPr>
          <p:cNvSpPr/>
          <p:nvPr/>
        </p:nvSpPr>
        <p:spPr>
          <a:xfrm>
            <a:off x="7145456" y="7832036"/>
            <a:ext cx="690880" cy="613275"/>
          </a:xfrm>
          <a:prstGeom prst="ellipse">
            <a:avLst/>
          </a:prstGeom>
          <a:noFill/>
          <a:ln w="12700" cap="flat">
            <a:solidFill>
              <a:srgbClr val="FF0000"/>
            </a:solidFill>
            <a:miter lim="400000"/>
          </a:ln>
          <a:effectLst>
            <a:glow rad="63500">
              <a:schemeClr val="accent3">
                <a:satMod val="175000"/>
                <a:alpha val="40000"/>
              </a:schemeClr>
            </a:glo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pic>
        <p:nvPicPr>
          <p:cNvPr id="10" name="图片 9">
            <a:extLst>
              <a:ext uri="{FF2B5EF4-FFF2-40B4-BE49-F238E27FC236}">
                <a16:creationId xmlns:a16="http://schemas.microsoft.com/office/drawing/2014/main" id="{17E14206-947A-4DC7-8BBF-FAD572BB2E06}"/>
              </a:ext>
            </a:extLst>
          </p:cNvPr>
          <p:cNvPicPr>
            <a:picLocks noChangeAspect="1"/>
          </p:cNvPicPr>
          <p:nvPr/>
        </p:nvPicPr>
        <p:blipFill>
          <a:blip r:embed="rId5"/>
          <a:stretch>
            <a:fillRect/>
          </a:stretch>
        </p:blipFill>
        <p:spPr>
          <a:xfrm>
            <a:off x="12192000" y="1994479"/>
            <a:ext cx="12173712" cy="5913435"/>
          </a:xfrm>
          <a:prstGeom prst="rect">
            <a:avLst/>
          </a:prstGeom>
        </p:spPr>
      </p:pic>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F2050A82-3753-49E2-81FA-EF328EB2DC81}"/>
              </a:ext>
            </a:extLst>
          </p:cNvPr>
          <p:cNvSpPr/>
          <p:nvPr/>
        </p:nvSpPr>
        <p:spPr>
          <a:xfrm>
            <a:off x="12647696" y="8030503"/>
            <a:ext cx="9018016" cy="59503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对于一个简单场景，有一点点冗余</a:t>
            </a:r>
            <a:endParaRPr lang="en-US" altLang="zh-CN" sz="3200" dirty="0">
              <a:latin typeface="微软雅黑 Light" panose="020B0502040204020203" pitchFamily="34" charset="-122"/>
              <a:ea typeface="微软雅黑 Light" panose="020B0502040204020203"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992BB125-782D-4B40-9789-9B943399F60E}"/>
              </a:ext>
            </a:extLst>
          </p:cNvPr>
          <p:cNvSpPr/>
          <p:nvPr/>
        </p:nvSpPr>
        <p:spPr>
          <a:xfrm>
            <a:off x="13769848" y="10155367"/>
            <a:ext cx="901801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ctr" defTabSz="825500" hangingPunct="0"/>
            <a:r>
              <a:rPr lang="en-US" altLang="zh-CN" sz="3600" b="1" dirty="0">
                <a:latin typeface="微软雅黑 Light" panose="020B0502040204020203" pitchFamily="34" charset="-122"/>
                <a:ea typeface="微软雅黑 Light" panose="020B0502040204020203" pitchFamily="34" charset="-122"/>
              </a:rPr>
              <a:t>So Far So Good</a:t>
            </a:r>
            <a:endParaRPr lang="en-US" altLang="zh-CN" sz="3600" b="1" dirty="0">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156824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500"/>
                                        <p:tgtEl>
                                          <p:spTgt spid="1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Effect transition="in" filter="fade">
                                      <p:cBhvr>
                                        <p:cTn id="2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43455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sp>
        <p:nvSpPr>
          <p:cNvPr id="12" name="The Picture slide"/>
          <p:cNvSpPr txBox="1"/>
          <p:nvPr/>
        </p:nvSpPr>
        <p:spPr>
          <a:xfrm>
            <a:off x="2700000" y="3312000"/>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但是</a:t>
            </a:r>
            <a:r>
              <a:rPr lang="en-US" altLang="zh-CN" sz="6000" kern="0" cap="all" dirty="0">
                <a:solidFill>
                  <a:srgbClr val="000000"/>
                </a:solidFill>
                <a:latin typeface="微软雅黑" panose="020B0503020204020204" pitchFamily="34" charset="-122"/>
                <a:ea typeface="微软雅黑" panose="020B0503020204020204" pitchFamily="34" charset="-122"/>
              </a:rPr>
              <a:t>~</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18288" y="4580877"/>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8E97B80-EB19-493D-8C8F-CF15B467521D}"/>
              </a:ext>
            </a:extLst>
          </p:cNvPr>
          <p:cNvSpPr/>
          <p:nvPr/>
        </p:nvSpPr>
        <p:spPr>
          <a:xfrm>
            <a:off x="2718288" y="4951197"/>
            <a:ext cx="9018016" cy="59503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真实游戏产品的场景中呢</a:t>
            </a:r>
            <a:endParaRPr lang="zh-CN" altLang="en-US" sz="3200" dirty="0">
              <a:effectLst/>
              <a:latin typeface="微软雅黑 Light" panose="020B0502040204020203" pitchFamily="34" charset="-122"/>
              <a:ea typeface="微软雅黑 Light" panose="020B0502040204020203" pitchFamily="34" charset="-122"/>
            </a:endParaRPr>
          </a:p>
        </p:txBody>
      </p:sp>
      <p:pic>
        <p:nvPicPr>
          <p:cNvPr id="1026" name="Picture 2" descr="Nederlandse game Horizon Zero Dawn vanaf 7 augustus verkrijgbaar voor pc |  NU - Het laatste nieuws het eerst op NU.nl">
            <a:extLst>
              <a:ext uri="{FF2B5EF4-FFF2-40B4-BE49-F238E27FC236}">
                <a16:creationId xmlns:a16="http://schemas.microsoft.com/office/drawing/2014/main" id="{B9BDA079-7FA5-42CE-8394-02A2FD5C7A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7448" y="5789187"/>
            <a:ext cx="10434552" cy="58694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ttlefield 2042 – The next generation of First-Person Shooters –  Electronic Arts">
            <a:extLst>
              <a:ext uri="{FF2B5EF4-FFF2-40B4-BE49-F238E27FC236}">
                <a16:creationId xmlns:a16="http://schemas.microsoft.com/office/drawing/2014/main" id="{2F65C489-E948-4E9E-B5B1-B5E92E7C6B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34552" y="383284"/>
            <a:ext cx="10434552" cy="58574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Legend of Zelda Breath of the Wild review: al spel van het">
            <a:extLst>
              <a:ext uri="{FF2B5EF4-FFF2-40B4-BE49-F238E27FC236}">
                <a16:creationId xmlns:a16="http://schemas.microsoft.com/office/drawing/2014/main" id="{10BB94D2-F1F8-4088-9EBD-21D239C15F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34552" y="6733057"/>
            <a:ext cx="10434552" cy="5873469"/>
          </a:xfrm>
          <a:prstGeom prst="rect">
            <a:avLst/>
          </a:prstGeom>
          <a:noFill/>
          <a:extLst>
            <a:ext uri="{909E8E84-426E-40DD-AFC4-6F175D3DCCD1}">
              <a14:hiddenFill xmlns:a14="http://schemas.microsoft.com/office/drawing/2010/main">
                <a:solidFill>
                  <a:srgbClr val="FFFFFF"/>
                </a:solidFill>
              </a14:hiddenFill>
            </a:ext>
          </a:extLst>
        </p:spPr>
      </p:pic>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2B3E30B3-A934-4262-9FFB-A728EB2501CC}"/>
              </a:ext>
            </a:extLst>
          </p:cNvPr>
          <p:cNvSpPr/>
          <p:nvPr/>
        </p:nvSpPr>
        <p:spPr>
          <a:xfrm>
            <a:off x="2700000" y="11771361"/>
            <a:ext cx="9018016" cy="167032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ctr" defTabSz="825500" hangingPunct="0">
              <a:lnSpc>
                <a:spcPct val="150000"/>
              </a:lnSpc>
            </a:pPr>
            <a:r>
              <a:rPr lang="zh-CN" altLang="en-US" sz="3600" b="1" dirty="0">
                <a:latin typeface="微软雅黑 Light" panose="020B0502040204020203" pitchFamily="34" charset="-122"/>
                <a:ea typeface="微软雅黑 Light" panose="020B0502040204020203" pitchFamily="34" charset="-122"/>
              </a:rPr>
              <a:t>一点点</a:t>
            </a:r>
            <a:r>
              <a:rPr lang="en-US" altLang="zh-CN" sz="3600" b="1" dirty="0">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b="1" dirty="0">
                <a:latin typeface="微软雅黑 Light" panose="020B0502040204020203" pitchFamily="34" charset="-122"/>
                <a:ea typeface="微软雅黑 Light" panose="020B0502040204020203" pitchFamily="34" charset="-122"/>
              </a:rPr>
              <a:t>“</a:t>
            </a:r>
            <a:r>
              <a:rPr lang="zh-CN" altLang="en-US" sz="3600" b="1" dirty="0">
                <a:solidFill>
                  <a:srgbClr val="FF0000"/>
                </a:solidFill>
                <a:latin typeface="微软雅黑 Light" panose="020B0502040204020203" pitchFamily="34" charset="-122"/>
                <a:ea typeface="微软雅黑 Light" panose="020B0502040204020203" pitchFamily="34" charset="-122"/>
              </a:rPr>
              <a:t>亿点点</a:t>
            </a:r>
            <a:r>
              <a:rPr lang="zh-CN" altLang="en-US" sz="3600" b="1" dirty="0">
                <a:latin typeface="微软雅黑 Light" panose="020B0502040204020203" pitchFamily="34" charset="-122"/>
                <a:ea typeface="微软雅黑 Light" panose="020B0502040204020203" pitchFamily="34" charset="-122"/>
              </a:rPr>
              <a:t>”</a:t>
            </a:r>
            <a:endParaRPr lang="en-US" altLang="zh-CN" sz="3600" b="1" dirty="0">
              <a:latin typeface="微软雅黑 Light" panose="020B0502040204020203" pitchFamily="34" charset="-122"/>
              <a:ea typeface="微软雅黑 Light" panose="020B0502040204020203" pitchFamily="34" charset="-122"/>
            </a:endParaRPr>
          </a:p>
          <a:p>
            <a:pPr algn="ctr" defTabSz="825500" hangingPunct="0">
              <a:lnSpc>
                <a:spcPct val="150000"/>
              </a:lnSpc>
            </a:pPr>
            <a:r>
              <a:rPr lang="zh-CN" altLang="en-US" sz="3600" b="1" dirty="0">
                <a:latin typeface="微软雅黑 Light" panose="020B0502040204020203" pitchFamily="34" charset="-122"/>
                <a:ea typeface="微软雅黑 Light" panose="020B0502040204020203" pitchFamily="34" charset="-122"/>
              </a:rPr>
              <a:t>还能不能保持淡定</a:t>
            </a:r>
            <a:endParaRPr lang="zh-CN" altLang="en-US" sz="3600" b="1" dirty="0">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1462529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500"/>
                                        <p:tgtEl>
                                          <p:spTgt spid="10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Effect transition="in" filter="fade">
                                      <p:cBhvr>
                                        <p:cTn id="24" dur="500"/>
                                        <p:tgtEl>
                                          <p:spTgt spid="16">
                                            <p:txEl>
                                              <p:pRg st="0" end="0"/>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6">
                                            <p:txEl>
                                              <p:pRg st="1" end="1"/>
                                            </p:txEl>
                                          </p:spTgt>
                                        </p:tgtEl>
                                        <p:attrNameLst>
                                          <p:attrName>style.visibility</p:attrName>
                                        </p:attrNameLst>
                                      </p:cBhvr>
                                      <p:to>
                                        <p:strVal val="visible"/>
                                      </p:to>
                                    </p:set>
                                    <p:animEffect transition="in" filter="fade">
                                      <p:cBhvr>
                                        <p:cTn id="28"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03391"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333424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大规模高清场景</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需要上千万量级的面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资产大</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内存有限</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内存、磁盘、网络等方面的传输时间变得不可忽视</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859129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a:t>
            </a:r>
            <a:r>
              <a:rPr lang="zh-CN" altLang="en-US" sz="6000" kern="0" cap="all" dirty="0">
                <a:solidFill>
                  <a:srgbClr val="000000"/>
                </a:solidFill>
                <a:latin typeface="微软雅黑" panose="020B0503020204020204" pitchFamily="34" charset="-122"/>
                <a:ea typeface="微软雅黑" panose="020B0503020204020204" pitchFamily="34" charset="-122"/>
              </a:rPr>
              <a:t>亿点点</a:t>
            </a:r>
            <a:r>
              <a:rPr lang="en-US" altLang="zh-CN" sz="6000" kern="0" cap="all" dirty="0">
                <a:solidFill>
                  <a:srgbClr val="000000"/>
                </a:solidFill>
                <a:latin typeface="微软雅黑" panose="020B0503020204020204" pitchFamily="34" charset="-122"/>
                <a:ea typeface="微软雅黑" panose="020B0503020204020204" pitchFamily="34" charset="-122"/>
              </a:rPr>
              <a:t>”</a:t>
            </a:r>
            <a:r>
              <a:rPr lang="zh-CN" altLang="en-US" sz="6000" kern="0" cap="all" dirty="0">
                <a:solidFill>
                  <a:srgbClr val="000000"/>
                </a:solidFill>
                <a:latin typeface="微软雅黑" panose="020B0503020204020204" pitchFamily="34" charset="-122"/>
                <a:ea typeface="微软雅黑" panose="020B0503020204020204" pitchFamily="34" charset="-122"/>
              </a:rPr>
              <a:t>加剧哪些问题</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E6EA3250-1DC9-40D7-9634-B7788A036B77}"/>
              </a:ext>
            </a:extLst>
          </p:cNvPr>
          <p:cNvPicPr>
            <a:picLocks noChangeAspect="1"/>
          </p:cNvPicPr>
          <p:nvPr/>
        </p:nvPicPr>
        <p:blipFill>
          <a:blip r:embed="rId4"/>
          <a:stretch>
            <a:fillRect/>
          </a:stretch>
        </p:blipFill>
        <p:spPr>
          <a:xfrm>
            <a:off x="14443177" y="3737070"/>
            <a:ext cx="7782458" cy="5735625"/>
          </a:xfrm>
          <a:prstGeom prst="rect">
            <a:avLst/>
          </a:prstGeom>
        </p:spPr>
      </p:pic>
      <p:sp>
        <p:nvSpPr>
          <p:cNvPr id="2" name="文本框 1">
            <a:extLst>
              <a:ext uri="{FF2B5EF4-FFF2-40B4-BE49-F238E27FC236}">
                <a16:creationId xmlns:a16="http://schemas.microsoft.com/office/drawing/2014/main" id="{B66198B7-754D-467D-B3C5-970DE926273F}"/>
              </a:ext>
            </a:extLst>
          </p:cNvPr>
          <p:cNvSpPr txBox="1"/>
          <p:nvPr/>
        </p:nvSpPr>
        <p:spPr>
          <a:xfrm>
            <a:off x="14443177" y="9896753"/>
            <a:ext cx="7579360" cy="1087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dirty="0">
                <a:latin typeface="微软雅黑 Light" panose="020B0502040204020203" pitchFamily="34" charset="-122"/>
                <a:ea typeface="微软雅黑 Light" panose="020B0502040204020203" pitchFamily="34" charset="-122"/>
              </a:rPr>
              <a:t>一个</a:t>
            </a:r>
            <a:r>
              <a:rPr lang="en-US" altLang="zh-CN" sz="3200" dirty="0">
                <a:latin typeface="微软雅黑 Light" panose="020B0502040204020203" pitchFamily="34" charset="-122"/>
                <a:ea typeface="微软雅黑 Light" panose="020B0502040204020203" pitchFamily="34" charset="-122"/>
              </a:rPr>
              <a:t>cube</a:t>
            </a:r>
            <a:r>
              <a:rPr lang="zh-CN" altLang="en-US" sz="3200" dirty="0">
                <a:latin typeface="微软雅黑 Light" panose="020B0502040204020203" pitchFamily="34" charset="-122"/>
                <a:ea typeface="微软雅黑 Light" panose="020B0502040204020203" pitchFamily="34" charset="-122"/>
              </a:rPr>
              <a:t>只要</a:t>
            </a:r>
            <a:r>
              <a:rPr lang="en-US" altLang="zh-CN" sz="3200" dirty="0">
                <a:latin typeface="微软雅黑 Light" panose="020B0502040204020203" pitchFamily="34" charset="-122"/>
                <a:ea typeface="微软雅黑 Light" panose="020B0502040204020203" pitchFamily="34" charset="-122"/>
              </a:rPr>
              <a:t>400</a:t>
            </a:r>
            <a:r>
              <a:rPr lang="zh-CN" altLang="en-US" sz="3200" dirty="0">
                <a:latin typeface="微软雅黑 Light" panose="020B0502040204020203" pitchFamily="34" charset="-122"/>
                <a:ea typeface="微软雅黑 Light" panose="020B0502040204020203" pitchFamily="34" charset="-122"/>
              </a:rPr>
              <a:t>多字节</a:t>
            </a:r>
            <a:endParaRPr lang="en-US" altLang="zh-CN" sz="3200" dirty="0">
              <a:latin typeface="微软雅黑 Light" panose="020B0502040204020203" pitchFamily="34" charset="-122"/>
              <a:ea typeface="微软雅黑 Light" panose="020B0502040204020203" pitchFamily="34" charset="-122"/>
            </a:endParaRPr>
          </a:p>
          <a:p>
            <a:pPr marL="0" marR="0" indent="0" algn="ctr" defTabSz="825500" rtl="0" fontAlgn="auto" latinLnBrk="0" hangingPunct="0">
              <a:lnSpc>
                <a:spcPct val="100000"/>
              </a:lnSpc>
              <a:spcBef>
                <a:spcPts val="0"/>
              </a:spcBef>
              <a:spcAft>
                <a:spcPts val="0"/>
              </a:spcAft>
              <a:buClrTx/>
              <a:buSzTx/>
              <a:buFontTx/>
              <a:buNone/>
            </a:pPr>
            <a:r>
              <a:rPr lang="zh-CN" altLang="en-US" sz="3200" dirty="0">
                <a:latin typeface="微软雅黑 Light" panose="020B0502040204020203" pitchFamily="34" charset="-122"/>
                <a:ea typeface="微软雅黑 Light" panose="020B0502040204020203" pitchFamily="34" charset="-122"/>
              </a:rPr>
              <a:t>但是</a:t>
            </a:r>
            <a:r>
              <a:rPr lang="en-US" altLang="zh-CN" sz="3200" dirty="0">
                <a:latin typeface="微软雅黑 Light" panose="020B0502040204020203" pitchFamily="34" charset="-122"/>
                <a:ea typeface="微软雅黑 Light" panose="020B0502040204020203" pitchFamily="34" charset="-122"/>
              </a:rPr>
              <a:t>100</a:t>
            </a:r>
            <a:r>
              <a:rPr lang="zh-CN" altLang="en-US" sz="3200" dirty="0">
                <a:latin typeface="微软雅黑 Light" panose="020B0502040204020203" pitchFamily="34" charset="-122"/>
                <a:ea typeface="微软雅黑 Light" panose="020B0502040204020203" pitchFamily="34" charset="-122"/>
              </a:rPr>
              <a:t>万三角形将消耗</a:t>
            </a:r>
            <a:r>
              <a:rPr lang="en-US" altLang="zh-CN" sz="3200" dirty="0">
                <a:latin typeface="微软雅黑 Light" panose="020B0502040204020203" pitchFamily="34" charset="-122"/>
                <a:ea typeface="微软雅黑 Light" panose="020B0502040204020203" pitchFamily="34" charset="-122"/>
              </a:rPr>
              <a:t>36M</a:t>
            </a:r>
            <a:r>
              <a:rPr lang="zh-CN" altLang="en-US" sz="3200" dirty="0">
                <a:latin typeface="微软雅黑 Light" panose="020B0502040204020203" pitchFamily="34" charset="-122"/>
                <a:ea typeface="微软雅黑 Light" panose="020B0502040204020203" pitchFamily="34" charset="-122"/>
              </a:rPr>
              <a:t>字节</a:t>
            </a:r>
            <a:endParaRPr kumimoji="0" lang="zh-CN" altLang="en-US" sz="32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sp>
        <p:nvSpPr>
          <p:cNvPr id="9" name="文本框 8">
            <a:extLst>
              <a:ext uri="{FF2B5EF4-FFF2-40B4-BE49-F238E27FC236}">
                <a16:creationId xmlns:a16="http://schemas.microsoft.com/office/drawing/2014/main" id="{28322FED-6CCF-4659-A473-E57647B53CF1}"/>
              </a:ext>
            </a:extLst>
          </p:cNvPr>
          <p:cNvSpPr txBox="1"/>
          <p:nvPr/>
        </p:nvSpPr>
        <p:spPr>
          <a:xfrm>
            <a:off x="3212592" y="10218242"/>
            <a:ext cx="7579360" cy="6565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b="1" dirty="0">
                <a:latin typeface="微软雅黑 Light" panose="020B0502040204020203" pitchFamily="34" charset="-122"/>
                <a:ea typeface="微软雅黑 Light" panose="020B0502040204020203" pitchFamily="34" charset="-122"/>
                <a:sym typeface="Helvetica Light"/>
              </a:rPr>
              <a:t>如何优化？</a:t>
            </a:r>
            <a:endParaRPr kumimoji="0" lang="zh-CN" altLang="en-US" b="1"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spTree>
    <p:extLst>
      <p:ext uri="{BB962C8B-B14F-4D97-AF65-F5344CB8AC3E}">
        <p14:creationId xmlns:p14="http://schemas.microsoft.com/office/powerpoint/2010/main" val="28647010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0" y="0"/>
            <a:ext cx="1023929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8731462" cy="490390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相同顶点被不同三角形重复多次</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这个水分可以挤</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用啥挤</a:t>
            </a:r>
            <a:r>
              <a:rPr lang="en-US" altLang="zh-CN" sz="3600" kern="0" dirty="0">
                <a:solidFill>
                  <a:srgbClr val="000000"/>
                </a:solidFill>
                <a:latin typeface="微软雅黑 Light" panose="020B0502040204020203" pitchFamily="34" charset="-122"/>
                <a:ea typeface="微软雅黑 Light" panose="020B0502040204020203" pitchFamily="34" charset="-122"/>
              </a:rPr>
              <a:t>——Index Array</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Vertices——</a:t>
            </a:r>
            <a:r>
              <a:rPr lang="zh-CN" altLang="en-US" sz="3600" kern="0" dirty="0">
                <a:solidFill>
                  <a:srgbClr val="000000"/>
                </a:solidFill>
                <a:latin typeface="微软雅黑 Light" panose="020B0502040204020203" pitchFamily="34" charset="-122"/>
                <a:ea typeface="微软雅黑 Light" panose="020B0502040204020203" pitchFamily="34" charset="-122"/>
              </a:rPr>
              <a:t>消除冗余</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Indexes——</a:t>
            </a:r>
            <a:r>
              <a:rPr lang="zh-CN" altLang="en-US" sz="3600" kern="0" dirty="0">
                <a:solidFill>
                  <a:srgbClr val="000000"/>
                </a:solidFill>
                <a:latin typeface="微软雅黑 Light" panose="020B0502040204020203" pitchFamily="34" charset="-122"/>
                <a:ea typeface="微软雅黑 Light" panose="020B0502040204020203" pitchFamily="34" charset="-122"/>
              </a:rPr>
              <a:t>构成三角形的</a:t>
            </a:r>
            <a:r>
              <a:rPr lang="en-US" altLang="zh-CN" sz="3600" kern="0" dirty="0">
                <a:solidFill>
                  <a:srgbClr val="000000"/>
                </a:solidFill>
                <a:latin typeface="微软雅黑 Light" panose="020B0502040204020203" pitchFamily="34" charset="-122"/>
                <a:ea typeface="微软雅黑 Light" panose="020B0502040204020203" pitchFamily="34" charset="-122"/>
              </a:rPr>
              <a:t>Vert</a:t>
            </a:r>
            <a:r>
              <a:rPr lang="zh-CN" altLang="en-US" sz="3600" kern="0" dirty="0">
                <a:solidFill>
                  <a:srgbClr val="000000"/>
                </a:solidFill>
                <a:latin typeface="微软雅黑 Light" panose="020B0502040204020203" pitchFamily="34" charset="-122"/>
                <a:ea typeface="微软雅黑 Light" panose="020B0502040204020203" pitchFamily="34" charset="-122"/>
              </a:rPr>
              <a:t>索引</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i="0" dirty="0">
                <a:solidFill>
                  <a:srgbClr val="333333"/>
                </a:solidFill>
                <a:effectLst/>
                <a:latin typeface="微软雅黑 Light" panose="020B0502040204020203" pitchFamily="34" charset="-122"/>
                <a:ea typeface="微软雅黑 Light" panose="020B0502040204020203" pitchFamily="34" charset="-122"/>
              </a:rPr>
              <a:t>四面体</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vertices 12</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4</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，外加</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12</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个</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index</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基于索引的</a:t>
            </a:r>
            <a:r>
              <a:rPr lang="en-US" altLang="zh-CN" sz="6000" kern="0" cap="all" dirty="0">
                <a:solidFill>
                  <a:srgbClr val="000000"/>
                </a:solidFill>
                <a:latin typeface="微软雅黑" panose="020B0503020204020204" pitchFamily="34" charset="-122"/>
                <a:ea typeface="微软雅黑" panose="020B0503020204020204" pitchFamily="34" charset="-122"/>
              </a:rPr>
              <a:t>Mesh</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4" name="图片 3">
            <a:extLst>
              <a:ext uri="{FF2B5EF4-FFF2-40B4-BE49-F238E27FC236}">
                <a16:creationId xmlns:a16="http://schemas.microsoft.com/office/drawing/2014/main" id="{3489A7F7-AFA2-4FFC-A993-BC8B0BC83B36}"/>
              </a:ext>
            </a:extLst>
          </p:cNvPr>
          <p:cNvPicPr>
            <a:picLocks noChangeAspect="1"/>
          </p:cNvPicPr>
          <p:nvPr/>
        </p:nvPicPr>
        <p:blipFill>
          <a:blip r:embed="rId4"/>
          <a:stretch>
            <a:fillRect/>
          </a:stretch>
        </p:blipFill>
        <p:spPr>
          <a:xfrm>
            <a:off x="12189885" y="361910"/>
            <a:ext cx="12194115" cy="5451867"/>
          </a:xfrm>
          <a:prstGeom prst="rect">
            <a:avLst/>
          </a:prstGeom>
        </p:spPr>
      </p:pic>
      <p:pic>
        <p:nvPicPr>
          <p:cNvPr id="8" name="图片 7">
            <a:extLst>
              <a:ext uri="{FF2B5EF4-FFF2-40B4-BE49-F238E27FC236}">
                <a16:creationId xmlns:a16="http://schemas.microsoft.com/office/drawing/2014/main" id="{887C298D-4C2A-47B6-A855-A103AA6C077A}"/>
              </a:ext>
            </a:extLst>
          </p:cNvPr>
          <p:cNvPicPr>
            <a:picLocks noChangeAspect="1"/>
          </p:cNvPicPr>
          <p:nvPr/>
        </p:nvPicPr>
        <p:blipFill>
          <a:blip r:embed="rId5"/>
          <a:stretch>
            <a:fillRect/>
          </a:stretch>
        </p:blipFill>
        <p:spPr>
          <a:xfrm>
            <a:off x="12189885" y="5813776"/>
            <a:ext cx="6754201" cy="7902223"/>
          </a:xfrm>
          <a:prstGeom prst="rect">
            <a:avLst/>
          </a:prstGeom>
        </p:spPr>
      </p:pic>
      <p:pic>
        <p:nvPicPr>
          <p:cNvPr id="10" name="图片 9">
            <a:extLst>
              <a:ext uri="{FF2B5EF4-FFF2-40B4-BE49-F238E27FC236}">
                <a16:creationId xmlns:a16="http://schemas.microsoft.com/office/drawing/2014/main" id="{A2C38A5C-AE12-4ECA-AE7C-335BE5F61E00}"/>
              </a:ext>
            </a:extLst>
          </p:cNvPr>
          <p:cNvPicPr>
            <a:picLocks noChangeAspect="1"/>
          </p:cNvPicPr>
          <p:nvPr/>
        </p:nvPicPr>
        <p:blipFill>
          <a:blip r:embed="rId6"/>
          <a:stretch>
            <a:fillRect/>
          </a:stretch>
        </p:blipFill>
        <p:spPr>
          <a:xfrm>
            <a:off x="2706624" y="9266805"/>
            <a:ext cx="8319087" cy="3951112"/>
          </a:xfrm>
          <a:prstGeom prst="rect">
            <a:avLst/>
          </a:prstGeom>
        </p:spPr>
      </p:pic>
      <p:pic>
        <p:nvPicPr>
          <p:cNvPr id="15" name="图片 14">
            <a:extLst>
              <a:ext uri="{FF2B5EF4-FFF2-40B4-BE49-F238E27FC236}">
                <a16:creationId xmlns:a16="http://schemas.microsoft.com/office/drawing/2014/main" id="{10D006EC-D6D2-4626-90C5-F7C9A58F01BB}"/>
              </a:ext>
            </a:extLst>
          </p:cNvPr>
          <p:cNvPicPr>
            <a:picLocks noChangeAspect="1"/>
          </p:cNvPicPr>
          <p:nvPr/>
        </p:nvPicPr>
        <p:blipFill>
          <a:blip r:embed="rId7"/>
          <a:stretch>
            <a:fillRect/>
          </a:stretch>
        </p:blipFill>
        <p:spPr>
          <a:xfrm>
            <a:off x="19022883" y="5813777"/>
            <a:ext cx="5361117" cy="3951111"/>
          </a:xfrm>
          <a:prstGeom prst="rect">
            <a:avLst/>
          </a:prstGeom>
        </p:spPr>
      </p:pic>
    </p:spTree>
    <p:extLst>
      <p:ext uri="{BB962C8B-B14F-4D97-AF65-F5344CB8AC3E}">
        <p14:creationId xmlns:p14="http://schemas.microsoft.com/office/powerpoint/2010/main" val="5998579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fade">
                                      <p:cBhvr>
                                        <p:cTn id="18" dur="500"/>
                                        <p:tgtEl>
                                          <p:spTgt spid="11">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xEl>
                                              <p:pRg st="5" end="5"/>
                                            </p:txEl>
                                          </p:spTgt>
                                        </p:tgtEl>
                                        <p:attrNameLst>
                                          <p:attrName>style.visibility</p:attrName>
                                        </p:attrNameLst>
                                      </p:cBhvr>
                                      <p:to>
                                        <p:strVal val="visible"/>
                                      </p:to>
                                    </p:set>
                                    <p:animEffect transition="in" filter="fade">
                                      <p:cBhvr>
                                        <p:cTn id="29" dur="500"/>
                                        <p:tgtEl>
                                          <p:spTgt spid="11">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49510" y="0"/>
            <a:ext cx="1023929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839456" cy="490390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还可以做进一步封装</a:t>
            </a:r>
            <a:r>
              <a:rPr lang="en-US" altLang="zh-CN" sz="3600" dirty="0">
                <a:latin typeface="微软雅黑 Light" panose="020B0502040204020203" pitchFamily="34" charset="-122"/>
                <a:ea typeface="微软雅黑 Light" panose="020B0502040204020203" pitchFamily="34" charset="-122"/>
              </a:rPr>
              <a:t>——Buffer</a:t>
            </a:r>
          </a:p>
          <a:p>
            <a:pPr marL="571500" indent="-571500" defTabSz="825500" hangingPunct="0">
              <a:spcBef>
                <a:spcPts val="600"/>
              </a:spcBef>
              <a:spcAft>
                <a:spcPts val="600"/>
              </a:spcAft>
              <a:buFont typeface="Arial" panose="020B0604020202020204" pitchFamily="34" charset="0"/>
              <a:buChar char="•"/>
            </a:pPr>
            <a:r>
              <a:rPr lang="en-US" altLang="zh-CN" sz="3600" dirty="0">
                <a:latin typeface="微软雅黑 Light" panose="020B0502040204020203" pitchFamily="34" charset="-122"/>
                <a:ea typeface="微软雅黑 Light" panose="020B0502040204020203" pitchFamily="34" charset="-122"/>
              </a:rPr>
              <a:t>Vertices——</a:t>
            </a:r>
            <a:r>
              <a:rPr lang="en-US" altLang="zh-CN" sz="3600" dirty="0" err="1">
                <a:latin typeface="微软雅黑 Light" panose="020B0502040204020203" pitchFamily="34" charset="-122"/>
                <a:ea typeface="微软雅黑 Light" panose="020B0502040204020203" pitchFamily="34" charset="-122"/>
              </a:rPr>
              <a:t>VertexBuffer</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dirty="0">
                <a:latin typeface="微软雅黑 Light" panose="020B0502040204020203" pitchFamily="34" charset="-122"/>
                <a:ea typeface="微软雅黑 Light" panose="020B0502040204020203" pitchFamily="34" charset="-122"/>
              </a:rPr>
              <a:t>Indices——</a:t>
            </a:r>
            <a:r>
              <a:rPr lang="en-US" altLang="zh-CN" sz="3600" dirty="0" err="1">
                <a:latin typeface="微软雅黑 Light" panose="020B0502040204020203" pitchFamily="34" charset="-122"/>
                <a:ea typeface="微软雅黑 Light" panose="020B0502040204020203" pitchFamily="34" charset="-122"/>
              </a:rPr>
              <a:t>IndexBuffer</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为什么？</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驻留在内存中的</a:t>
            </a:r>
            <a:r>
              <a:rPr lang="en-US" altLang="zh-CN" sz="3600" dirty="0">
                <a:latin typeface="微软雅黑 Light" panose="020B0502040204020203" pitchFamily="34" charset="-122"/>
                <a:ea typeface="微软雅黑 Light" panose="020B0502040204020203" pitchFamily="34" charset="-122"/>
              </a:rPr>
              <a:t>Mesh</a:t>
            </a:r>
            <a:r>
              <a:rPr lang="en-US" altLang="zh-CN" sz="3600" dirty="0">
                <a:latin typeface="微软雅黑 Light" panose="020B0502040204020203" pitchFamily="34" charset="-122"/>
                <a:ea typeface="微软雅黑 Light" panose="020B0502040204020203" pitchFamily="34" charset="-122"/>
                <a:sym typeface="Wingdings" panose="05000000000000000000" pitchFamily="2" charset="2"/>
              </a:rPr>
              <a:t></a:t>
            </a:r>
          </a:p>
          <a:p>
            <a:pPr defTabSz="825500" hangingPunct="0">
              <a:spcBef>
                <a:spcPts val="600"/>
              </a:spcBef>
              <a:spcAft>
                <a:spcPts val="600"/>
              </a:spcAft>
            </a:pPr>
            <a:r>
              <a:rPr lang="en-US" altLang="zh-CN" sz="3600" dirty="0">
                <a:latin typeface="微软雅黑 Light" panose="020B0502040204020203" pitchFamily="34" charset="-122"/>
                <a:ea typeface="微软雅黑 Light" panose="020B0502040204020203" pitchFamily="34" charset="-122"/>
              </a:rPr>
              <a:t>    GPU</a:t>
            </a:r>
            <a:r>
              <a:rPr lang="zh-CN" altLang="en-US" sz="3600" dirty="0">
                <a:latin typeface="微软雅黑 Light" panose="020B0502040204020203" pitchFamily="34" charset="-122"/>
                <a:ea typeface="微软雅黑 Light" panose="020B0502040204020203" pitchFamily="34" charset="-122"/>
              </a:rPr>
              <a:t>可访问资源，进入显存</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不同的</a:t>
            </a:r>
            <a:r>
              <a:rPr lang="en-US" altLang="zh-CN" sz="3600" dirty="0" err="1">
                <a:latin typeface="微软雅黑 Light" panose="020B0502040204020203" pitchFamily="34" charset="-122"/>
                <a:ea typeface="微软雅黑 Light" panose="020B0502040204020203" pitchFamily="34" charset="-122"/>
              </a:rPr>
              <a:t>GraphicsAPI</a:t>
            </a:r>
            <a:r>
              <a:rPr lang="zh-CN" altLang="en-US" sz="3600" dirty="0">
                <a:latin typeface="微软雅黑 Light" panose="020B0502040204020203" pitchFamily="34" charset="-122"/>
                <a:ea typeface="微软雅黑 Light" panose="020B0502040204020203" pitchFamily="34" charset="-122"/>
              </a:rPr>
              <a:t>的处理方式不同</a:t>
            </a:r>
            <a:endParaRPr lang="en-US" altLang="zh-CN" sz="3600" dirty="0">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基于索引的</a:t>
            </a:r>
            <a:r>
              <a:rPr lang="en-US" altLang="zh-CN" sz="6000" kern="0" cap="all" dirty="0">
                <a:solidFill>
                  <a:srgbClr val="000000"/>
                </a:solidFill>
                <a:latin typeface="微软雅黑" panose="020B0503020204020204" pitchFamily="34" charset="-122"/>
                <a:ea typeface="微软雅黑" panose="020B0503020204020204" pitchFamily="34" charset="-122"/>
              </a:rPr>
              <a:t>Mesh</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grpSp>
        <p:nvGrpSpPr>
          <p:cNvPr id="2" name="组合 1">
            <a:extLst>
              <a:ext uri="{FF2B5EF4-FFF2-40B4-BE49-F238E27FC236}">
                <a16:creationId xmlns:a16="http://schemas.microsoft.com/office/drawing/2014/main" id="{CDFA1CCC-4C60-489F-9800-7E784F518A23}"/>
              </a:ext>
            </a:extLst>
          </p:cNvPr>
          <p:cNvGrpSpPr/>
          <p:nvPr/>
        </p:nvGrpSpPr>
        <p:grpSpPr>
          <a:xfrm>
            <a:off x="13461999" y="3396839"/>
            <a:ext cx="9609138" cy="6922322"/>
            <a:chOff x="13234035" y="2919345"/>
            <a:chExt cx="9609138" cy="6922322"/>
          </a:xfrm>
        </p:grpSpPr>
        <p:pic>
          <p:nvPicPr>
            <p:cNvPr id="2050" name="Picture 2" descr="OpenGL SDK">
              <a:extLst>
                <a:ext uri="{FF2B5EF4-FFF2-40B4-BE49-F238E27FC236}">
                  <a16:creationId xmlns:a16="http://schemas.microsoft.com/office/drawing/2014/main" id="{B7F25749-BC74-4DF5-8330-2DA8C2775A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76910" y="2919345"/>
              <a:ext cx="32385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ulkan | NVIDIA Developer">
              <a:extLst>
                <a:ext uri="{FF2B5EF4-FFF2-40B4-BE49-F238E27FC236}">
                  <a16:creationId xmlns:a16="http://schemas.microsoft.com/office/drawing/2014/main" id="{0026F64F-4BE2-45A3-93C4-E7D44585E8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96160" y="5261293"/>
              <a:ext cx="34480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pple's Metal API Comes to OS X Desktops">
              <a:extLst>
                <a:ext uri="{FF2B5EF4-FFF2-40B4-BE49-F238E27FC236}">
                  <a16:creationId xmlns:a16="http://schemas.microsoft.com/office/drawing/2014/main" id="{65426F9D-8486-4F09-A36A-DB521DA5CF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34035" y="8072506"/>
              <a:ext cx="348615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irectX - Wikipedia">
              <a:extLst>
                <a:ext uri="{FF2B5EF4-FFF2-40B4-BE49-F238E27FC236}">
                  <a16:creationId xmlns:a16="http://schemas.microsoft.com/office/drawing/2014/main" id="{41A33CFC-9815-4814-9696-19A4B0958B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78245" y="8470067"/>
              <a:ext cx="33337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OpenGL ES - Wikipedia">
              <a:extLst>
                <a:ext uri="{FF2B5EF4-FFF2-40B4-BE49-F238E27FC236}">
                  <a16:creationId xmlns:a16="http://schemas.microsoft.com/office/drawing/2014/main" id="{EA87641A-CE57-46C3-A281-5FFB6BDE3B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137948" y="3816084"/>
              <a:ext cx="3705225" cy="12287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104983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4" end="4"/>
                                            </p:txEl>
                                          </p:spTgt>
                                        </p:tgtEl>
                                        <p:attrNameLst>
                                          <p:attrName>style.visibility</p:attrName>
                                        </p:attrNameLst>
                                      </p:cBhvr>
                                      <p:to>
                                        <p:strVal val="visible"/>
                                      </p:to>
                                    </p:set>
                                    <p:animEffect transition="in" filter="fade">
                                      <p:cBhvr>
                                        <p:cTn id="20" dur="500"/>
                                        <p:tgtEl>
                                          <p:spTgt spid="1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6" end="6"/>
                                            </p:txEl>
                                          </p:spTgt>
                                        </p:tgtEl>
                                        <p:attrNameLst>
                                          <p:attrName>style.visibility</p:attrName>
                                        </p:attrNameLst>
                                      </p:cBhvr>
                                      <p:to>
                                        <p:strVal val="visible"/>
                                      </p:to>
                                    </p:set>
                                    <p:animEffect transition="in" filter="fade">
                                      <p:cBhvr>
                                        <p:cTn id="30" dur="500"/>
                                        <p:tgtEl>
                                          <p:spTgt spid="11">
                                            <p:txEl>
                                              <p:pRg st="6" end="6"/>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 y="0"/>
            <a:ext cx="24383998"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5" name="Rectangle"/>
          <p:cNvSpPr/>
          <p:nvPr/>
        </p:nvSpPr>
        <p:spPr>
          <a:xfrm>
            <a:off x="1951201" y="0"/>
            <a:ext cx="102408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12" name="The Picture slide"/>
          <p:cNvSpPr txBox="1"/>
          <p:nvPr/>
        </p:nvSpPr>
        <p:spPr>
          <a:xfrm>
            <a:off x="2700000" y="3312000"/>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MESH</a:t>
            </a:r>
            <a:r>
              <a:rPr lang="zh-CN" altLang="en-US" sz="6000" kern="0" cap="all" dirty="0">
                <a:solidFill>
                  <a:srgbClr val="000000"/>
                </a:solidFill>
                <a:latin typeface="微软雅黑" panose="020B0503020204020204" pitchFamily="34" charset="-122"/>
                <a:ea typeface="微软雅黑" panose="020B0503020204020204" pitchFamily="34" charset="-122"/>
              </a:rPr>
              <a:t>常见操作</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700000" y="4932000"/>
            <a:ext cx="8509002" cy="3488134"/>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细分</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简化</a:t>
            </a:r>
            <a:endParaRPr lang="zh-CN" sz="3600" b="1"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正规化</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GAMES101 Lecture 12</a:t>
            </a:r>
          </a:p>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Geometry3Sharp</a:t>
            </a:r>
            <a:r>
              <a:rPr lang="zh-CN" altLang="en-US" sz="3600" dirty="0">
                <a:solidFill>
                  <a:srgbClr val="000000"/>
                </a:solidFill>
                <a:latin typeface="微软雅黑 Light" panose="020B0502040204020203" pitchFamily="34" charset="-122"/>
                <a:ea typeface="微软雅黑 Light" panose="020B0502040204020203" pitchFamily="34" charset="-122"/>
              </a:rPr>
              <a:t>（可集成</a:t>
            </a:r>
            <a:r>
              <a:rPr lang="en-US" altLang="zh-CN" sz="3600" dirty="0">
                <a:solidFill>
                  <a:srgbClr val="000000"/>
                </a:solidFill>
                <a:latin typeface="微软雅黑 Light" panose="020B0502040204020203" pitchFamily="34" charset="-122"/>
                <a:ea typeface="微软雅黑 Light" panose="020B0502040204020203" pitchFamily="34" charset="-122"/>
              </a:rPr>
              <a:t>UE</a:t>
            </a:r>
            <a:r>
              <a:rPr lang="zh-CN" altLang="en-US" sz="3600" dirty="0">
                <a:solidFill>
                  <a:srgbClr val="000000"/>
                </a:solidFill>
                <a:latin typeface="微软雅黑 Light" panose="020B0502040204020203" pitchFamily="34" charset="-122"/>
                <a:ea typeface="微软雅黑 Light" panose="020B0502040204020203" pitchFamily="34" charset="-122"/>
              </a:rPr>
              <a:t>）</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3"/>
          <a:stretch>
            <a:fillRect/>
          </a:stretch>
        </p:blipFill>
        <p:spPr>
          <a:xfrm>
            <a:off x="15452346" y="1835664"/>
            <a:ext cx="5876058" cy="3782423"/>
          </a:xfrm>
          <a:prstGeom prst="rect">
            <a:avLst/>
          </a:prstGeom>
        </p:spPr>
      </p:pic>
      <p:pic>
        <p:nvPicPr>
          <p:cNvPr id="16" name="图片 15"/>
          <p:cNvPicPr>
            <a:picLocks noChangeAspect="1"/>
          </p:cNvPicPr>
          <p:nvPr/>
        </p:nvPicPr>
        <p:blipFill>
          <a:blip r:embed="rId4"/>
          <a:stretch>
            <a:fillRect/>
          </a:stretch>
        </p:blipFill>
        <p:spPr>
          <a:xfrm>
            <a:off x="14190067" y="6278814"/>
            <a:ext cx="9024536" cy="3415937"/>
          </a:xfrm>
          <a:prstGeom prst="rect">
            <a:avLst/>
          </a:prstGeom>
        </p:spPr>
      </p:pic>
      <p:sp>
        <p:nvSpPr>
          <p:cNvPr id="2" name="文本框 1">
            <a:extLst>
              <a:ext uri="{FF2B5EF4-FFF2-40B4-BE49-F238E27FC236}">
                <a16:creationId xmlns:a16="http://schemas.microsoft.com/office/drawing/2014/main" id="{E6164601-1450-4E23-BC23-6F1E814FBCC6}"/>
              </a:ext>
            </a:extLst>
          </p:cNvPr>
          <p:cNvSpPr txBox="1"/>
          <p:nvPr/>
        </p:nvSpPr>
        <p:spPr>
          <a:xfrm>
            <a:off x="2996344" y="8226742"/>
            <a:ext cx="6562024"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hlinkClick r:id="rId5"/>
              </a:rPr>
              <a:t>http://www.gradientspace.com/tutorials</a:t>
            </a:r>
            <a:endPar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sp>
        <p:nvSpPr>
          <p:cNvPr id="15" name="Rectangle">
            <a:extLst>
              <a:ext uri="{FF2B5EF4-FFF2-40B4-BE49-F238E27FC236}">
                <a16:creationId xmlns:a16="http://schemas.microsoft.com/office/drawing/2014/main" id="{647FF2EF-B183-445F-8546-2C4210FDD349}"/>
              </a:ext>
            </a:extLst>
          </p:cNvPr>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7" name="Picture 5" descr="C:\Users\ZhaoShuai\Desktop\UE5_Logo.pngUE5_Logo">
            <a:extLst>
              <a:ext uri="{FF2B5EF4-FFF2-40B4-BE49-F238E27FC236}">
                <a16:creationId xmlns:a16="http://schemas.microsoft.com/office/drawing/2014/main" id="{3AE638F4-8BB9-42D8-AF03-7CC51A34A947}"/>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414866297"/>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 y="0"/>
            <a:ext cx="24383998"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5" name="Rectangle"/>
          <p:cNvSpPr/>
          <p:nvPr/>
        </p:nvSpPr>
        <p:spPr>
          <a:xfrm>
            <a:off x="1951200" y="0"/>
            <a:ext cx="20504763"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12" name="The Picture slide"/>
          <p:cNvSpPr txBox="1"/>
          <p:nvPr/>
        </p:nvSpPr>
        <p:spPr>
          <a:xfrm>
            <a:off x="2700000" y="3312000"/>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结尾</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5" name="Rectangle">
            <a:extLst>
              <a:ext uri="{FF2B5EF4-FFF2-40B4-BE49-F238E27FC236}">
                <a16:creationId xmlns:a16="http://schemas.microsoft.com/office/drawing/2014/main" id="{647FF2EF-B183-445F-8546-2C4210FDD349}"/>
              </a:ext>
            </a:extLst>
          </p:cNvPr>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8" name="图片 7">
            <a:extLst>
              <a:ext uri="{FF2B5EF4-FFF2-40B4-BE49-F238E27FC236}">
                <a16:creationId xmlns:a16="http://schemas.microsoft.com/office/drawing/2014/main" id="{3CAF8B31-0794-4332-B62E-6627353C6411}"/>
              </a:ext>
            </a:extLst>
          </p:cNvPr>
          <p:cNvPicPr>
            <a:picLocks noChangeAspect="1"/>
          </p:cNvPicPr>
          <p:nvPr/>
        </p:nvPicPr>
        <p:blipFill>
          <a:blip r:embed="rId3"/>
          <a:srcRect/>
          <a:stretch/>
        </p:blipFill>
        <p:spPr>
          <a:xfrm>
            <a:off x="3097932" y="5445518"/>
            <a:ext cx="18188135" cy="4958482"/>
          </a:xfrm>
          <a:prstGeom prst="rect">
            <a:avLst/>
          </a:prstGeom>
        </p:spPr>
      </p:pic>
    </p:spTree>
    <p:extLst>
      <p:ext uri="{BB962C8B-B14F-4D97-AF65-F5344CB8AC3E}">
        <p14:creationId xmlns:p14="http://schemas.microsoft.com/office/powerpoint/2010/main" val="3702854579"/>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596060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200"/>
              </a:spcAft>
            </a:pPr>
            <a:r>
              <a:rPr lang="en-US" altLang="zh-CN" sz="36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a:t>
            </a:r>
            <a:r>
              <a:rPr lang="en-US" sz="36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zh-CN" sz="36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在屏幕中间绘制一个三角面</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要求初始化，循环、结束流程结构合理，注意模块设计，不要写在一个</a:t>
            </a:r>
            <a:r>
              <a:rPr lang="en-US" altLang="zh-CN" kern="0" dirty="0">
                <a:solidFill>
                  <a:srgbClr val="000000"/>
                </a:solidFill>
                <a:latin typeface="微软雅黑 Light" panose="020B0502040204020203" pitchFamily="34" charset="-122"/>
                <a:ea typeface="微软雅黑 Light" panose="020B0502040204020203" pitchFamily="34" charset="-122"/>
              </a:rPr>
              <a:t>Main</a:t>
            </a:r>
            <a:r>
              <a:rPr lang="zh-CN" altLang="en-US" kern="0" dirty="0">
                <a:solidFill>
                  <a:srgbClr val="000000"/>
                </a:solidFill>
                <a:latin typeface="微软雅黑 Light" panose="020B0502040204020203" pitchFamily="34" charset="-122"/>
                <a:ea typeface="微软雅黑 Light" panose="020B0502040204020203" pitchFamily="34" charset="-122"/>
              </a:rPr>
              <a:t>函数当中</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kern="0" dirty="0">
                <a:solidFill>
                  <a:srgbClr val="000000"/>
                </a:solidFill>
                <a:latin typeface="微软雅黑 Light" panose="020B0502040204020203" pitchFamily="34" charset="-122"/>
                <a:ea typeface="微软雅黑 Light" panose="020B0502040204020203" pitchFamily="34" charset="-122"/>
              </a:rPr>
              <a:t>S</a:t>
            </a:r>
            <a:r>
              <a:rPr lang="zh-CN" altLang="en-US" kern="0" dirty="0">
                <a:solidFill>
                  <a:srgbClr val="000000"/>
                </a:solidFill>
                <a:latin typeface="微软雅黑 Light" panose="020B0502040204020203" pitchFamily="34" charset="-122"/>
                <a:ea typeface="微软雅黑 Light" panose="020B0502040204020203" pitchFamily="34" charset="-122"/>
              </a:rPr>
              <a:t>：</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使用</a:t>
            </a:r>
            <a:r>
              <a:rPr lang="en-US" altLang="zh-CN" kern="0" dirty="0">
                <a:solidFill>
                  <a:srgbClr val="000000"/>
                </a:solidFill>
                <a:latin typeface="微软雅黑 Light" panose="020B0502040204020203" pitchFamily="34" charset="-122"/>
                <a:ea typeface="微软雅黑 Light" panose="020B0502040204020203" pitchFamily="34" charset="-122"/>
              </a:rPr>
              <a:t>MVP</a:t>
            </a:r>
            <a:r>
              <a:rPr lang="zh-CN" altLang="en-US" kern="0" dirty="0">
                <a:solidFill>
                  <a:srgbClr val="000000"/>
                </a:solidFill>
                <a:latin typeface="微软雅黑 Light" panose="020B0502040204020203" pitchFamily="34" charset="-122"/>
                <a:ea typeface="微软雅黑 Light" panose="020B0502040204020203" pitchFamily="34" charset="-122"/>
              </a:rPr>
              <a:t>变换使画面呈现出一定透视效果</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针对程序入口点、窗口创建、固定宽度类型等特性实现平台无关层封装</a:t>
            </a:r>
            <a:endParaRPr lang="zh-CN"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作业</a:t>
            </a:r>
            <a: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b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br>
            <a:endParaRPr lang="zh-CN" sz="5000" kern="0" dirty="0">
              <a:solidFill>
                <a:srgbClr val="000000"/>
              </a:solidFill>
              <a:latin typeface="微软雅黑" panose="020B0503020204020204" pitchFamily="34" charset="-122"/>
              <a:ea typeface="微软雅黑" panose="020B0503020204020204" pitchFamily="34" charset="-122"/>
            </a:endParaRPr>
          </a:p>
        </p:txBody>
      </p:sp>
      <p:pic>
        <p:nvPicPr>
          <p:cNvPr id="8" name="Picture 5" descr="C:\Users\ZhaoShuai\Desktop\UE5_Logo.pngUE5_Logo"/>
          <p:cNvPicPr>
            <a:picLocks noChangeAspect="1"/>
          </p:cNvPicPr>
          <p:nvPr/>
        </p:nvPicPr>
        <p:blipFill>
          <a:blip r:embed="rId3"/>
          <a:srcRect/>
          <a:stretch>
            <a:fillRect/>
          </a:stretch>
        </p:blipFill>
        <p:spPr>
          <a:xfrm>
            <a:off x="3969874" y="415226"/>
            <a:ext cx="2625725" cy="2625725"/>
          </a:xfrm>
          <a:prstGeom prst="rect">
            <a:avLst/>
          </a:prstGeom>
          <a:noFill/>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dirty="0">
                <a:latin typeface="微软雅黑 Light" panose="020B0502040204020203" pitchFamily="34" charset="-122"/>
                <a:ea typeface="微软雅黑 Light" panose="020B0502040204020203" pitchFamily="34" charset="-122"/>
              </a:rPr>
              <a:t>贴图技术概述</a:t>
            </a:r>
            <a:endParaRPr lang="zh-CN" sz="6000"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3"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第三部分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013039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12113" y="0"/>
            <a:ext cx="12371885"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2" name="The Picture slide"/>
          <p:cNvSpPr txBox="1"/>
          <p:nvPr/>
        </p:nvSpPr>
        <p:spPr>
          <a:xfrm>
            <a:off x="2914153" y="2023337"/>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纹理</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34350" y="3996728"/>
            <a:ext cx="9461905" cy="4134465"/>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三维物体的表面都可以展开成一个二维纹理，三维物体上的任何一个点，都会对应二维纹理的一个贴图位置，我们把这种映射关系又叫纹理映射。</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纹理坐标：使用</a:t>
            </a:r>
            <a:r>
              <a:rPr lang="en-US" altLang="zh-CN" sz="3600" dirty="0">
                <a:solidFill>
                  <a:srgbClr val="000000"/>
                </a:solidFill>
                <a:latin typeface="微软雅黑 Light" panose="020B0502040204020203" pitchFamily="34" charset="-122"/>
                <a:ea typeface="微软雅黑 Light" panose="020B0502040204020203" pitchFamily="34" charset="-122"/>
              </a:rPr>
              <a:t>u, v</a:t>
            </a:r>
            <a:r>
              <a:rPr lang="zh-CN" altLang="en-US" sz="3600" dirty="0">
                <a:solidFill>
                  <a:srgbClr val="000000"/>
                </a:solidFill>
                <a:latin typeface="微软雅黑 Light" panose="020B0502040204020203" pitchFamily="34" charset="-122"/>
                <a:ea typeface="微软雅黑 Light" panose="020B0502040204020203" pitchFamily="34" charset="-122"/>
              </a:rPr>
              <a:t>两个归一化的数值来表示坐标， 坐标范围从纹理左下角（</a:t>
            </a:r>
            <a:r>
              <a:rPr lang="en-US" altLang="zh-CN" sz="3600" dirty="0">
                <a:solidFill>
                  <a:srgbClr val="000000"/>
                </a:solidFill>
                <a:latin typeface="微软雅黑 Light" panose="020B0502040204020203" pitchFamily="34" charset="-122"/>
                <a:ea typeface="微软雅黑 Light" panose="020B0502040204020203" pitchFamily="34" charset="-122"/>
              </a:rPr>
              <a:t>0</a:t>
            </a:r>
            <a:r>
              <a:rPr lang="zh-CN" altLang="en-US" sz="3600" dirty="0">
                <a:solidFill>
                  <a:srgbClr val="000000"/>
                </a:solidFill>
                <a:latin typeface="微软雅黑 Light" panose="020B0502040204020203" pitchFamily="34" charset="-122"/>
                <a:ea typeface="微软雅黑 Light" panose="020B0502040204020203" pitchFamily="34" charset="-122"/>
              </a:rPr>
              <a:t>，</a:t>
            </a:r>
            <a:r>
              <a:rPr lang="en-US" altLang="zh-CN" sz="3600" dirty="0">
                <a:solidFill>
                  <a:srgbClr val="000000"/>
                </a:solidFill>
                <a:latin typeface="微软雅黑 Light" panose="020B0502040204020203" pitchFamily="34" charset="-122"/>
                <a:ea typeface="微软雅黑 Light" panose="020B0502040204020203" pitchFamily="34" charset="-122"/>
              </a:rPr>
              <a:t>0</a:t>
            </a:r>
            <a:r>
              <a:rPr lang="zh-CN" altLang="en-US" sz="3600" dirty="0">
                <a:solidFill>
                  <a:srgbClr val="000000"/>
                </a:solidFill>
                <a:latin typeface="微软雅黑 Light" panose="020B0502040204020203" pitchFamily="34" charset="-122"/>
                <a:ea typeface="微软雅黑 Light" panose="020B0502040204020203" pitchFamily="34" charset="-122"/>
              </a:rPr>
              <a:t>）至右上角（</a:t>
            </a:r>
            <a:r>
              <a:rPr lang="en-US" altLang="zh-CN" sz="3600" dirty="0">
                <a:solidFill>
                  <a:srgbClr val="000000"/>
                </a:solidFill>
                <a:latin typeface="微软雅黑 Light" panose="020B0502040204020203" pitchFamily="34" charset="-122"/>
                <a:ea typeface="微软雅黑 Light" panose="020B0502040204020203" pitchFamily="34" charset="-122"/>
              </a:rPr>
              <a:t>1</a:t>
            </a:r>
            <a:r>
              <a:rPr lang="zh-CN" altLang="en-US" sz="3600" dirty="0">
                <a:solidFill>
                  <a:srgbClr val="000000"/>
                </a:solidFill>
                <a:latin typeface="微软雅黑 Light" panose="020B0502040204020203" pitchFamily="34" charset="-122"/>
                <a:ea typeface="微软雅黑 Light" panose="020B0502040204020203" pitchFamily="34" charset="-122"/>
              </a:rPr>
              <a:t>，</a:t>
            </a:r>
            <a:r>
              <a:rPr lang="en-US" altLang="zh-CN" sz="3600" dirty="0">
                <a:solidFill>
                  <a:srgbClr val="000000"/>
                </a:solidFill>
                <a:latin typeface="微软雅黑 Light" panose="020B0502040204020203" pitchFamily="34" charset="-122"/>
                <a:ea typeface="微软雅黑 Light" panose="020B0502040204020203" pitchFamily="34" charset="-122"/>
              </a:rPr>
              <a:t>1</a:t>
            </a:r>
            <a:r>
              <a:rPr lang="zh-CN" altLang="en-US" sz="3600" dirty="0">
                <a:solidFill>
                  <a:srgbClr val="000000"/>
                </a:solidFill>
                <a:latin typeface="微软雅黑 Light" panose="020B0502040204020203" pitchFamily="34" charset="-122"/>
                <a:ea typeface="微软雅黑 Light" panose="020B0502040204020203" pitchFamily="34" charset="-122"/>
              </a:rPr>
              <a:t>）</a:t>
            </a:r>
            <a:endParaRPr 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4"/>
          <a:stretch>
            <a:fillRect/>
          </a:stretch>
        </p:blipFill>
        <p:spPr>
          <a:xfrm>
            <a:off x="12030075" y="1023937"/>
            <a:ext cx="12353925" cy="4543425"/>
          </a:xfrm>
          <a:prstGeom prst="rect">
            <a:avLst/>
          </a:prstGeom>
        </p:spPr>
      </p:pic>
      <p:pic>
        <p:nvPicPr>
          <p:cNvPr id="16" name="图片 15"/>
          <p:cNvPicPr>
            <a:picLocks noChangeAspect="1"/>
          </p:cNvPicPr>
          <p:nvPr/>
        </p:nvPicPr>
        <p:blipFill>
          <a:blip r:embed="rId5"/>
          <a:stretch>
            <a:fillRect/>
          </a:stretch>
        </p:blipFill>
        <p:spPr>
          <a:xfrm>
            <a:off x="12277724" y="5940366"/>
            <a:ext cx="11858625" cy="6781800"/>
          </a:xfrm>
          <a:prstGeom prst="rect">
            <a:avLst/>
          </a:prstGeom>
        </p:spPr>
      </p:pic>
    </p:spTree>
    <p:extLst>
      <p:ext uri="{BB962C8B-B14F-4D97-AF65-F5344CB8AC3E}">
        <p14:creationId xmlns:p14="http://schemas.microsoft.com/office/powerpoint/2010/main" val="66808735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666645" y="0"/>
            <a:ext cx="10525355"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213C687B-A30C-4F2C-AA08-93B947C30A06}"/>
              </a:ext>
            </a:extLst>
          </p:cNvPr>
          <p:cNvGrpSpPr/>
          <p:nvPr/>
        </p:nvGrpSpPr>
        <p:grpSpPr>
          <a:xfrm>
            <a:off x="2706624" y="3312000"/>
            <a:ext cx="7123176" cy="2291227"/>
            <a:chOff x="2706624" y="1718163"/>
            <a:chExt cx="7123176" cy="2291227"/>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3352800"/>
              <a:ext cx="7104888"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常规内容不再展开</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171816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自习内容</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298704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8" name="图片 7">
            <a:extLst>
              <a:ext uri="{FF2B5EF4-FFF2-40B4-BE49-F238E27FC236}">
                <a16:creationId xmlns:a16="http://schemas.microsoft.com/office/drawing/2014/main" id="{836254E5-F99F-4EE6-BFA9-97224E6016AA}"/>
              </a:ext>
            </a:extLst>
          </p:cNvPr>
          <p:cNvPicPr>
            <a:picLocks noChangeAspect="1"/>
          </p:cNvPicPr>
          <p:nvPr/>
        </p:nvPicPr>
        <p:blipFill>
          <a:blip r:embed="rId3"/>
          <a:srcRect/>
          <a:stretch/>
        </p:blipFill>
        <p:spPr>
          <a:xfrm>
            <a:off x="15328449" y="38808"/>
            <a:ext cx="6127520" cy="13677192"/>
          </a:xfrm>
          <a:prstGeom prst="rect">
            <a:avLst/>
          </a:prstGeom>
        </p:spPr>
      </p:pic>
      <p:pic>
        <p:nvPicPr>
          <p:cNvPr id="9" name="Picture 5" descr="C:\Users\ZhaoShuai\Desktop\UE5_Logo.pngUE5_Logo">
            <a:extLst>
              <a:ext uri="{FF2B5EF4-FFF2-40B4-BE49-F238E27FC236}">
                <a16:creationId xmlns:a16="http://schemas.microsoft.com/office/drawing/2014/main" id="{97CECF6B-F61B-45C3-AAD4-C09E1C483046}"/>
              </a:ext>
            </a:extLst>
          </p:cNvPr>
          <p:cNvPicPr>
            <a:picLocks noChangeAspect="1"/>
          </p:cNvPicPr>
          <p:nvPr/>
        </p:nvPicPr>
        <p:blipFill>
          <a:blip r:embed="rId4"/>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21599737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pic>
        <p:nvPicPr>
          <p:cNvPr id="15" name="图片 14"/>
          <p:cNvPicPr>
            <a:picLocks noChangeAspect="1"/>
          </p:cNvPicPr>
          <p:nvPr/>
        </p:nvPicPr>
        <p:blipFill>
          <a:blip r:embed="rId4"/>
          <a:stretch>
            <a:fillRect/>
          </a:stretch>
        </p:blipFill>
        <p:spPr>
          <a:xfrm>
            <a:off x="12185015" y="312738"/>
            <a:ext cx="11934825" cy="6877050"/>
          </a:xfrm>
          <a:prstGeom prst="rect">
            <a:avLst/>
          </a:prstGeom>
        </p:spPr>
      </p:pic>
      <p:pic>
        <p:nvPicPr>
          <p:cNvPr id="17" name="图片 16"/>
          <p:cNvPicPr>
            <a:picLocks noChangeAspect="1"/>
          </p:cNvPicPr>
          <p:nvPr/>
        </p:nvPicPr>
        <p:blipFill>
          <a:blip r:embed="rId5"/>
          <a:stretch>
            <a:fillRect/>
          </a:stretch>
        </p:blipFill>
        <p:spPr>
          <a:xfrm>
            <a:off x="12223114" y="7189788"/>
            <a:ext cx="11858625" cy="6096000"/>
          </a:xfrm>
          <a:prstGeom prst="rect">
            <a:avLst/>
          </a:prstGeom>
        </p:spPr>
      </p:pic>
      <p:sp>
        <p:nvSpPr>
          <p:cNvPr id="18" name="The Picture slide"/>
          <p:cNvSpPr txBox="1"/>
          <p:nvPr/>
        </p:nvSpPr>
        <p:spPr>
          <a:xfrm>
            <a:off x="2863444"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重心坐标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34350" y="4159320"/>
            <a:ext cx="8509002" cy="539634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重心坐标：坐标系定义在三角形上，使三角形内部任意的点都可以用三角形三个顶点的线性组合来表示。</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因为重心坐标满足和为</a:t>
            </a:r>
            <a:r>
              <a:rPr lang="en-US" altLang="zh-CN" sz="3600" dirty="0">
                <a:solidFill>
                  <a:srgbClr val="000000"/>
                </a:solidFill>
                <a:latin typeface="微软雅黑 Light" panose="020B0502040204020203" pitchFamily="34" charset="-122"/>
                <a:ea typeface="微软雅黑 Light" panose="020B0502040204020203" pitchFamily="34" charset="-122"/>
              </a:rPr>
              <a:t>1</a:t>
            </a:r>
            <a:r>
              <a:rPr lang="zh-CN" altLang="en-US" sz="3600" dirty="0">
                <a:solidFill>
                  <a:srgbClr val="000000"/>
                </a:solidFill>
                <a:latin typeface="微软雅黑 Light" panose="020B0502040204020203" pitchFamily="34" charset="-122"/>
                <a:ea typeface="微软雅黑 Light" panose="020B0502040204020203" pitchFamily="34" charset="-122"/>
              </a:rPr>
              <a:t>， 因此可以通过面积比求出来。</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三角形内部任意一个点的属性（</a:t>
            </a:r>
            <a:r>
              <a:rPr lang="en-US" altLang="zh-CN" sz="3600" dirty="0">
                <a:solidFill>
                  <a:srgbClr val="000000"/>
                </a:solidFill>
                <a:latin typeface="微软雅黑 Light" panose="020B0502040204020203" pitchFamily="34" charset="-122"/>
                <a:ea typeface="微软雅黑 Light" panose="020B0502040204020203" pitchFamily="34" charset="-122"/>
              </a:rPr>
              <a:t>position, color, normal..</a:t>
            </a:r>
            <a:r>
              <a:rPr lang="zh-CN" altLang="en-US" sz="3600" dirty="0">
                <a:solidFill>
                  <a:srgbClr val="000000"/>
                </a:solidFill>
                <a:latin typeface="微软雅黑 Light" panose="020B0502040204020203" pitchFamily="34" charset="-122"/>
                <a:ea typeface="微软雅黑 Light" panose="020B0502040204020203" pitchFamily="34" charset="-122"/>
              </a:rPr>
              <a:t>）都可以用重心坐标和三角形顶点相应属性的线性组合来表示。</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69212146"/>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3" name="The Picture slide"/>
          <p:cNvSpPr txBox="1"/>
          <p:nvPr/>
        </p:nvSpPr>
        <p:spPr>
          <a:xfrm>
            <a:off x="2901543"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纹理过滤</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72449" y="4301679"/>
            <a:ext cx="8509002" cy="5457904"/>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重心坐标</a:t>
            </a:r>
            <a:r>
              <a:rPr lang="en-US" altLang="zh-CN" sz="3600" dirty="0">
                <a:solidFill>
                  <a:srgbClr val="000000"/>
                </a:solidFill>
                <a:latin typeface="微软雅黑 Light" panose="020B0502040204020203" pitchFamily="34" charset="-122"/>
                <a:ea typeface="微软雅黑 Light" panose="020B0502040204020203" pitchFamily="34" charset="-122"/>
              </a:rPr>
              <a:t>  -&gt; </a:t>
            </a:r>
            <a:r>
              <a:rPr lang="en-US" altLang="zh-CN" sz="3600" dirty="0" err="1">
                <a:solidFill>
                  <a:srgbClr val="000000"/>
                </a:solidFill>
                <a:latin typeface="微软雅黑 Light" panose="020B0502040204020203" pitchFamily="34" charset="-122"/>
                <a:ea typeface="微软雅黑 Light" panose="020B0502040204020203" pitchFamily="34" charset="-122"/>
              </a:rPr>
              <a:t>uv</a:t>
            </a:r>
            <a:r>
              <a:rPr lang="en-US" altLang="zh-CN" sz="3600" dirty="0">
                <a:solidFill>
                  <a:srgbClr val="000000"/>
                </a:solidFill>
                <a:latin typeface="微软雅黑 Light" panose="020B0502040204020203" pitchFamily="34" charset="-122"/>
                <a:ea typeface="微软雅黑 Light" panose="020B0502040204020203" pitchFamily="34" charset="-122"/>
              </a:rPr>
              <a:t> -&gt; </a:t>
            </a:r>
            <a:r>
              <a:rPr lang="zh-CN" altLang="en-US" sz="3600" dirty="0">
                <a:solidFill>
                  <a:srgbClr val="000000"/>
                </a:solidFill>
                <a:latin typeface="微软雅黑 Light" panose="020B0502040204020203" pitchFamily="34" charset="-122"/>
                <a:ea typeface="微软雅黑 Light" panose="020B0502040204020203" pitchFamily="34" charset="-122"/>
              </a:rPr>
              <a:t>纹理查询</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纹理和屏幕分辨率不一致怎么办？纹理过滤（采样）</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采样种类：</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rPr>
              <a:t>最近邻</a:t>
            </a:r>
            <a:endParaRPr lang="en-US" altLang="zh-CN"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rPr>
              <a:t>双线性</a:t>
            </a:r>
            <a:endParaRPr lang="en-US" altLang="zh-CN"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hlinkClick r:id="rId4"/>
              </a:rPr>
              <a:t>三线性</a:t>
            </a:r>
            <a:endParaRPr lang="en-US" altLang="zh-CN"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hlinkClick r:id="rId5"/>
              </a:rPr>
              <a:t>各向异性</a:t>
            </a:r>
            <a:endParaRPr lang="zh-CN" dirty="0">
              <a:solidFill>
                <a:srgbClr val="000000"/>
              </a:solidFill>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6"/>
          <a:stretch>
            <a:fillRect/>
          </a:stretch>
        </p:blipFill>
        <p:spPr>
          <a:xfrm>
            <a:off x="12163118" y="649447"/>
            <a:ext cx="11982450" cy="4791075"/>
          </a:xfrm>
          <a:prstGeom prst="rect">
            <a:avLst/>
          </a:prstGeom>
        </p:spPr>
      </p:pic>
      <p:pic>
        <p:nvPicPr>
          <p:cNvPr id="21" name="图片 20"/>
          <p:cNvPicPr>
            <a:picLocks noChangeAspect="1"/>
          </p:cNvPicPr>
          <p:nvPr/>
        </p:nvPicPr>
        <p:blipFill>
          <a:blip r:embed="rId7"/>
          <a:stretch>
            <a:fillRect/>
          </a:stretch>
        </p:blipFill>
        <p:spPr>
          <a:xfrm>
            <a:off x="12141833" y="5681670"/>
            <a:ext cx="12087225" cy="7315200"/>
          </a:xfrm>
          <a:prstGeom prst="rect">
            <a:avLst/>
          </a:prstGeom>
        </p:spPr>
      </p:pic>
    </p:spTree>
    <p:extLst>
      <p:ext uri="{BB962C8B-B14F-4D97-AF65-F5344CB8AC3E}">
        <p14:creationId xmlns:p14="http://schemas.microsoft.com/office/powerpoint/2010/main" val="79257156"/>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3" name="The Picture slide"/>
          <p:cNvSpPr txBox="1"/>
          <p:nvPr/>
        </p:nvSpPr>
        <p:spPr>
          <a:xfrm>
            <a:off x="2901543"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err="1">
                <a:solidFill>
                  <a:srgbClr val="000000"/>
                </a:solidFill>
                <a:latin typeface="宋体" panose="02010600030101010101" pitchFamily="2" charset="-122"/>
              </a:rPr>
              <a:t>Mipmap</a:t>
            </a:r>
            <a:endParaRPr lang="zh-CN" altLang="zh-CN" sz="6000" kern="0" cap="all" dirty="0">
              <a:solidFill>
                <a:srgbClr val="000000"/>
              </a:solidFill>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72449" y="4301679"/>
            <a:ext cx="8509002" cy="333424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为什么需要引入</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en-US" altLang="zh-CN" sz="3600" dirty="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en-US" altLang="zh-CN" sz="3600" dirty="0">
                <a:solidFill>
                  <a:srgbClr val="000000"/>
                </a:solidFill>
                <a:latin typeface="微软雅黑 Light" panose="020B0502040204020203" pitchFamily="34" charset="-122"/>
                <a:ea typeface="微软雅黑 Light" panose="020B0502040204020203" pitchFamily="34" charset="-122"/>
              </a:rPr>
              <a:t>: </a:t>
            </a:r>
            <a:r>
              <a:rPr lang="zh-CN" altLang="en-US" sz="3600" dirty="0">
                <a:solidFill>
                  <a:srgbClr val="000000"/>
                </a:solidFill>
                <a:latin typeface="微软雅黑 Light" panose="020B0502040204020203" pitchFamily="34" charset="-122"/>
                <a:ea typeface="微软雅黑 Light" panose="020B0502040204020203" pitchFamily="34" charset="-122"/>
              </a:rPr>
              <a:t>每张纹理建立低分辨率位图序列，每张位图宽高为前一张一半</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a:spcBef>
                <a:spcPts val="600"/>
              </a:spcBef>
              <a:spcAft>
                <a:spcPts val="600"/>
              </a:spcAft>
            </a:pP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4"/>
          <a:stretch>
            <a:fillRect/>
          </a:stretch>
        </p:blipFill>
        <p:spPr>
          <a:xfrm>
            <a:off x="12139611" y="312738"/>
            <a:ext cx="12134850" cy="6705600"/>
          </a:xfrm>
          <a:prstGeom prst="rect">
            <a:avLst/>
          </a:prstGeom>
        </p:spPr>
      </p:pic>
      <p:pic>
        <p:nvPicPr>
          <p:cNvPr id="20" name="图片 19"/>
          <p:cNvPicPr>
            <a:picLocks noChangeAspect="1"/>
          </p:cNvPicPr>
          <p:nvPr/>
        </p:nvPicPr>
        <p:blipFill>
          <a:blip r:embed="rId5"/>
          <a:stretch>
            <a:fillRect/>
          </a:stretch>
        </p:blipFill>
        <p:spPr>
          <a:xfrm>
            <a:off x="12139611" y="6934850"/>
            <a:ext cx="12106275" cy="6677025"/>
          </a:xfrm>
          <a:prstGeom prst="rect">
            <a:avLst/>
          </a:prstGeom>
        </p:spPr>
      </p:pic>
    </p:spTree>
    <p:extLst>
      <p:ext uri="{BB962C8B-B14F-4D97-AF65-F5344CB8AC3E}">
        <p14:creationId xmlns:p14="http://schemas.microsoft.com/office/powerpoint/2010/main" val="475451602"/>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4" name="The Picture slide"/>
          <p:cNvSpPr txBox="1"/>
          <p:nvPr/>
        </p:nvSpPr>
        <p:spPr>
          <a:xfrm>
            <a:off x="2789785"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err="1">
                <a:solidFill>
                  <a:srgbClr val="000000"/>
                </a:solidFill>
                <a:latin typeface="微软雅黑" panose="020B0503020204020204" pitchFamily="34" charset="-122"/>
                <a:ea typeface="微软雅黑" panose="020B0503020204020204" pitchFamily="34" charset="-122"/>
              </a:rPr>
              <a:t>Mipmap</a:t>
            </a:r>
            <a:r>
              <a:rPr lang="zh-CN" altLang="en-US" sz="6000" kern="0" cap="all" dirty="0">
                <a:solidFill>
                  <a:srgbClr val="000000"/>
                </a:solidFill>
                <a:latin typeface="微软雅黑" panose="020B0503020204020204" pitchFamily="34" charset="-122"/>
                <a:ea typeface="微软雅黑" panose="020B0503020204020204" pitchFamily="34" charset="-122"/>
              </a:rPr>
              <a:t>查询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265102" y="4226785"/>
            <a:ext cx="9102554" cy="4288353"/>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计算屏幕像素映射到纹理空间范围。</a:t>
            </a:r>
            <a:r>
              <a:rPr lang="en-US" altLang="zh-CN" sz="3600" dirty="0">
                <a:solidFill>
                  <a:srgbClr val="000000"/>
                </a:solidFill>
                <a:latin typeface="微软雅黑 Light" panose="020B0502040204020203" pitchFamily="34" charset="-122"/>
                <a:ea typeface="微软雅黑 Light" panose="020B0502040204020203" pitchFamily="34" charset="-122"/>
              </a:rPr>
              <a:t>(</a:t>
            </a:r>
            <a:r>
              <a:rPr lang="zh-CN" altLang="en-US" sz="3600" dirty="0">
                <a:solidFill>
                  <a:srgbClr val="000000"/>
                </a:solidFill>
                <a:latin typeface="微软雅黑 Light" panose="020B0502040204020203" pitchFamily="34" charset="-122"/>
                <a:ea typeface="微软雅黑 Light" panose="020B0502040204020203" pitchFamily="34" charset="-122"/>
              </a:rPr>
              <a:t>右图粉色区域</a:t>
            </a:r>
            <a:r>
              <a:rPr lang="en-US" altLang="zh-CN" sz="3600" dirty="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按照纹理空间近似面积选取合适的</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en-US" altLang="zh-CN" sz="3600" dirty="0">
                <a:solidFill>
                  <a:srgbClr val="000000"/>
                </a:solidFill>
                <a:latin typeface="微软雅黑 Light" panose="020B0502040204020203" pitchFamily="34" charset="-122"/>
                <a:ea typeface="微软雅黑 Light" panose="020B0502040204020203" pitchFamily="34" charset="-122"/>
              </a:rPr>
              <a:t> level</a:t>
            </a:r>
            <a:r>
              <a:rPr lang="zh-CN" altLang="en-US" sz="3600" dirty="0">
                <a:solidFill>
                  <a:srgbClr val="000000"/>
                </a:solidFill>
                <a:latin typeface="微软雅黑 Light" panose="020B0502040204020203" pitchFamily="34" charset="-122"/>
                <a:ea typeface="微软雅黑 Light" panose="020B0502040204020203" pitchFamily="34" charset="-122"/>
              </a:rPr>
              <a:t>贴图。</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为了</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表现平滑，在不同</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之间的过渡上，会选取临近的两层</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做插值（三线性插值）。</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4"/>
          <a:stretch>
            <a:fillRect/>
          </a:stretch>
        </p:blipFill>
        <p:spPr>
          <a:xfrm>
            <a:off x="12129796" y="403083"/>
            <a:ext cx="12039600" cy="6162675"/>
          </a:xfrm>
          <a:prstGeom prst="rect">
            <a:avLst/>
          </a:prstGeom>
        </p:spPr>
      </p:pic>
      <p:pic>
        <p:nvPicPr>
          <p:cNvPr id="21" name="图片 20"/>
          <p:cNvPicPr>
            <a:picLocks noChangeAspect="1"/>
          </p:cNvPicPr>
          <p:nvPr/>
        </p:nvPicPr>
        <p:blipFill>
          <a:blip r:embed="rId5"/>
          <a:stretch>
            <a:fillRect/>
          </a:stretch>
        </p:blipFill>
        <p:spPr>
          <a:xfrm>
            <a:off x="12129796" y="6429207"/>
            <a:ext cx="12087949" cy="7286793"/>
          </a:xfrm>
          <a:prstGeom prst="rect">
            <a:avLst/>
          </a:prstGeom>
        </p:spPr>
      </p:pic>
    </p:spTree>
    <p:extLst>
      <p:ext uri="{BB962C8B-B14F-4D97-AF65-F5344CB8AC3E}">
        <p14:creationId xmlns:p14="http://schemas.microsoft.com/office/powerpoint/2010/main" val="1844022427"/>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1887200" y="2950878"/>
            <a:ext cx="11430000" cy="8581787"/>
          </a:xfrm>
          <a:prstGeom prst="rect">
            <a:avLst/>
          </a:prstGeom>
        </p:spPr>
      </p:pic>
      <p:pic>
        <p:nvPicPr>
          <p:cNvPr id="5" name="图片 4"/>
          <p:cNvPicPr>
            <a:picLocks noChangeAspect="1"/>
          </p:cNvPicPr>
          <p:nvPr/>
        </p:nvPicPr>
        <p:blipFill>
          <a:blip r:embed="rId4"/>
          <a:stretch>
            <a:fillRect/>
          </a:stretch>
        </p:blipFill>
        <p:spPr>
          <a:xfrm>
            <a:off x="270163" y="2950878"/>
            <a:ext cx="11367655" cy="8561305"/>
          </a:xfrm>
          <a:prstGeom prst="rect">
            <a:avLst/>
          </a:prstGeom>
        </p:spPr>
      </p:pic>
      <p:sp>
        <p:nvSpPr>
          <p:cNvPr id="9" name="The Picture slide"/>
          <p:cNvSpPr txBox="1"/>
          <p:nvPr/>
        </p:nvSpPr>
        <p:spPr>
          <a:xfrm>
            <a:off x="270162" y="1343097"/>
            <a:ext cx="10910455"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使用</a:t>
            </a:r>
            <a:r>
              <a:rPr lang="en-US" altLang="zh-CN" sz="6000" kern="0" cap="all" dirty="0" err="1">
                <a:solidFill>
                  <a:srgbClr val="000000"/>
                </a:solidFill>
                <a:latin typeface="微软雅黑" panose="020B0503020204020204" pitchFamily="34" charset="-122"/>
                <a:ea typeface="微软雅黑" panose="020B0503020204020204" pitchFamily="34" charset="-122"/>
              </a:rPr>
              <a:t>miplevel</a:t>
            </a:r>
            <a:r>
              <a:rPr lang="zh-CN" altLang="en-US" sz="6000" kern="0" cap="all" dirty="0">
                <a:solidFill>
                  <a:srgbClr val="000000"/>
                </a:solidFill>
                <a:latin typeface="微软雅黑" panose="020B0503020204020204" pitchFamily="34" charset="-122"/>
                <a:ea typeface="微软雅黑" panose="020B0503020204020204" pitchFamily="34" charset="-122"/>
              </a:rPr>
              <a:t>插值效果对比</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pic>
        <p:nvPicPr>
          <p:cNvPr id="6" name="Picture 5" descr="C:\Users\ZhaoShuai\Desktop\UE5_Logo.pngUE5_Logo"/>
          <p:cNvPicPr>
            <a:picLocks noChangeAspect="1"/>
          </p:cNvPicPr>
          <p:nvPr/>
        </p:nvPicPr>
        <p:blipFill>
          <a:blip r:embed="rId5"/>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328056828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3" name="The Picture slide"/>
          <p:cNvSpPr txBox="1"/>
          <p:nvPr/>
        </p:nvSpPr>
        <p:spPr>
          <a:xfrm>
            <a:off x="1752108" y="1187693"/>
            <a:ext cx="1641475"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a:solidFill>
                  <a:srgbClr val="000000"/>
                </a:solidFill>
                <a:latin typeface="微软雅黑" panose="020B0503020204020204" pitchFamily="34" charset="-122"/>
                <a:ea typeface="微软雅黑" panose="020B0503020204020204" pitchFamily="34" charset="-122"/>
              </a:rPr>
              <a:t>应用</a:t>
            </a:r>
            <a:endParaRPr lang="zh-CN" sz="6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3976829"/>
            <a:ext cx="8509002" cy="475001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用于描述视觉特性</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包括纹理设置，着色器输入参数等</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网格和材质结合后包含所有需要渲染物体的信息</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凹凸贴图</a:t>
            </a:r>
            <a:endParaRPr 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p:txBody>
      </p:sp>
      <p:sp>
        <p:nvSpPr>
          <p:cNvPr id="11" name="The Picture slide"/>
          <p:cNvSpPr txBox="1"/>
          <p:nvPr/>
        </p:nvSpPr>
        <p:spPr>
          <a:xfrm>
            <a:off x="1752109" y="2868616"/>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材质</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3663419"/>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2" name="图片 1"/>
          <p:cNvPicPr>
            <a:picLocks noChangeAspect="1"/>
          </p:cNvPicPr>
          <p:nvPr/>
        </p:nvPicPr>
        <p:blipFill>
          <a:blip r:embed="rId3"/>
          <a:stretch>
            <a:fillRect/>
          </a:stretch>
        </p:blipFill>
        <p:spPr>
          <a:xfrm>
            <a:off x="12190269" y="1623710"/>
            <a:ext cx="11849100" cy="7762875"/>
          </a:xfrm>
          <a:prstGeom prst="rect">
            <a:avLst/>
          </a:prstGeom>
        </p:spPr>
      </p:pic>
      <p:pic>
        <p:nvPicPr>
          <p:cNvPr id="3" name="图片 2"/>
          <p:cNvPicPr>
            <a:picLocks noChangeAspect="1"/>
          </p:cNvPicPr>
          <p:nvPr/>
        </p:nvPicPr>
        <p:blipFill>
          <a:blip r:embed="rId4"/>
          <a:stretch>
            <a:fillRect/>
          </a:stretch>
        </p:blipFill>
        <p:spPr>
          <a:xfrm>
            <a:off x="12343966" y="9386585"/>
            <a:ext cx="5514975" cy="3876675"/>
          </a:xfrm>
          <a:prstGeom prst="rect">
            <a:avLst/>
          </a:prstGeom>
        </p:spPr>
      </p:pic>
      <p:pic>
        <p:nvPicPr>
          <p:cNvPr id="13" name="Picture 5" descr="C:\Users\ZhaoShuai\Desktop\UE5_Logo.pngUE5_Logo"/>
          <p:cNvPicPr>
            <a:picLocks noChangeAspect="1"/>
          </p:cNvPicPr>
          <p:nvPr/>
        </p:nvPicPr>
        <p:blipFill>
          <a:blip r:embed="rId5"/>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415642263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3" name="The Picture slide"/>
          <p:cNvSpPr txBox="1"/>
          <p:nvPr/>
        </p:nvSpPr>
        <p:spPr>
          <a:xfrm>
            <a:off x="1752108" y="1187693"/>
            <a:ext cx="1641475"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a:solidFill>
                  <a:srgbClr val="000000"/>
                </a:solidFill>
                <a:latin typeface="微软雅黑" panose="020B0503020204020204" pitchFamily="34" charset="-122"/>
                <a:ea typeface="微软雅黑" panose="020B0503020204020204" pitchFamily="34" charset="-122"/>
              </a:rPr>
              <a:t>应用</a:t>
            </a:r>
            <a:endParaRPr lang="zh-CN" sz="6000" cap="all" dirty="0">
              <a:solidFill>
                <a:srgbClr val="000000"/>
              </a:solidFill>
              <a:latin typeface="微软雅黑" panose="020B0503020204020204" pitchFamily="34" charset="-122"/>
              <a:ea typeface="微软雅黑" panose="020B0503020204020204" pitchFamily="34" charset="-122"/>
            </a:endParaRPr>
          </a:p>
        </p:txBody>
      </p:sp>
      <p:sp>
        <p:nvSpPr>
          <p:cNvPr id="8" name="The Picture slide"/>
          <p:cNvSpPr txBox="1"/>
          <p:nvPr/>
        </p:nvSpPr>
        <p:spPr>
          <a:xfrm>
            <a:off x="1752109" y="2799538"/>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光照</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3907751"/>
            <a:ext cx="8950527" cy="10074553"/>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12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直接光照</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12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间接光照</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1200"/>
              </a:spcAft>
              <a:buFont typeface="Arial" panose="020B0604020202020204" pitchFamily="34" charset="0"/>
              <a:buChar char="•"/>
            </a:pPr>
            <a:r>
              <a:rPr lang="en-US" altLang="zh-CN" sz="36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hlinkClick r:id="rId3"/>
              </a:rPr>
              <a:t>Phong</a:t>
            </a: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hlinkClick r:id="rId3"/>
              </a:rPr>
              <a:t>氏光照模型</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环境光（</a:t>
            </a:r>
            <a:r>
              <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ambient</a:t>
            </a: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漫反射（</a:t>
            </a:r>
            <a:r>
              <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diffuse</a:t>
            </a: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镜面反射（</a:t>
            </a:r>
            <a:r>
              <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specular</a:t>
            </a: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514350" indent="-514350">
              <a:spcBef>
                <a:spcPts val="600"/>
              </a:spcBef>
              <a:spcAft>
                <a:spcPts val="12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光照模型</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静态光照</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环境光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平行光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点光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聚光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Arial" panose="020B0604020202020204" pitchFamily="34" charset="0"/>
              <a:buChar char="•"/>
            </a:pP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3" name="Rectangle"/>
          <p:cNvSpPr/>
          <p:nvPr/>
        </p:nvSpPr>
        <p:spPr>
          <a:xfrm>
            <a:off x="1752108" y="3589750"/>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2" name="图片 1"/>
          <p:cNvPicPr>
            <a:picLocks noChangeAspect="1"/>
          </p:cNvPicPr>
          <p:nvPr/>
        </p:nvPicPr>
        <p:blipFill>
          <a:blip r:embed="rId4"/>
          <a:stretch>
            <a:fillRect/>
          </a:stretch>
        </p:blipFill>
        <p:spPr>
          <a:xfrm>
            <a:off x="11794224" y="4555122"/>
            <a:ext cx="12144375" cy="6762750"/>
          </a:xfrm>
          <a:prstGeom prst="rect">
            <a:avLst/>
          </a:prstGeom>
        </p:spPr>
      </p:pic>
      <p:pic>
        <p:nvPicPr>
          <p:cNvPr id="6" name="图片 5"/>
          <p:cNvPicPr>
            <a:picLocks noChangeAspect="1"/>
          </p:cNvPicPr>
          <p:nvPr/>
        </p:nvPicPr>
        <p:blipFill>
          <a:blip r:embed="rId5"/>
          <a:stretch>
            <a:fillRect/>
          </a:stretch>
        </p:blipFill>
        <p:spPr>
          <a:xfrm>
            <a:off x="12041551" y="1312158"/>
            <a:ext cx="11649719" cy="3228373"/>
          </a:xfrm>
          <a:prstGeom prst="rect">
            <a:avLst/>
          </a:prstGeom>
        </p:spPr>
      </p:pic>
      <p:pic>
        <p:nvPicPr>
          <p:cNvPr id="11" name="Picture 5" descr="C:\Users\ZhaoShuai\Desktop\UE5_Logo.pngUE5_Logo"/>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4954134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666645" y="0"/>
            <a:ext cx="10525355"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28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3" y="3352800"/>
            <a:ext cx="7795121"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a:t>
            </a:r>
            <a:r>
              <a:rPr lang="zh-CN" altLang="en-US" sz="3600" kern="0" dirty="0">
                <a:solidFill>
                  <a:srgbClr val="000000"/>
                </a:solidFill>
                <a:latin typeface="微软雅黑 Light" panose="020B0502040204020203" pitchFamily="34" charset="-122"/>
                <a:ea typeface="微软雅黑 Light" panose="020B0502040204020203" pitchFamily="34" charset="-122"/>
              </a:rPr>
              <a:t>右手系，</a:t>
            </a:r>
            <a:r>
              <a:rPr lang="en-US" altLang="zh-CN" sz="3600" kern="0" dirty="0">
                <a:solidFill>
                  <a:srgbClr val="000000"/>
                </a:solidFill>
                <a:latin typeface="微软雅黑 Light" panose="020B0502040204020203" pitchFamily="34" charset="-122"/>
                <a:ea typeface="微软雅黑 Light" panose="020B0502040204020203" pitchFamily="34" charset="-122"/>
              </a:rPr>
              <a:t>UE</a:t>
            </a:r>
            <a:r>
              <a:rPr lang="zh-CN" altLang="en-US" sz="3600" kern="0" dirty="0">
                <a:solidFill>
                  <a:srgbClr val="000000"/>
                </a:solidFill>
                <a:latin typeface="微软雅黑 Light" panose="020B0502040204020203" pitchFamily="34" charset="-122"/>
                <a:ea typeface="微软雅黑 Light" panose="020B0502040204020203" pitchFamily="34" charset="-122"/>
              </a:rPr>
              <a:t>左手系</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注意</a:t>
            </a:r>
            <a:r>
              <a:rPr lang="en-US" altLang="zh-CN" sz="3600" kern="0" dirty="0">
                <a:solidFill>
                  <a:srgbClr val="000000"/>
                </a:solidFill>
                <a:latin typeface="微软雅黑 Light" panose="020B0502040204020203" pitchFamily="34" charset="-122"/>
                <a:ea typeface="微软雅黑 Light" panose="020B0502040204020203" pitchFamily="34" charset="-122"/>
              </a:rPr>
              <a:t>Up</a:t>
            </a:r>
            <a:r>
              <a:rPr lang="zh-CN" altLang="en-US" sz="3600" kern="0" dirty="0">
                <a:solidFill>
                  <a:srgbClr val="000000"/>
                </a:solidFill>
                <a:latin typeface="微软雅黑 Light" panose="020B0502040204020203" pitchFamily="34" charset="-122"/>
                <a:ea typeface="微软雅黑 Light" panose="020B0502040204020203" pitchFamily="34" charset="-122"/>
              </a:rPr>
              <a:t>轴的选择</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171816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左右手系</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298704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2800" kern="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5" name="图片 4">
            <a:extLst>
              <a:ext uri="{FF2B5EF4-FFF2-40B4-BE49-F238E27FC236}">
                <a16:creationId xmlns:a16="http://schemas.microsoft.com/office/drawing/2014/main" id="{F7CB267B-9ACE-4D23-B1C8-540EF4A46816}"/>
              </a:ext>
            </a:extLst>
          </p:cNvPr>
          <p:cNvPicPr>
            <a:picLocks noChangeAspect="1"/>
          </p:cNvPicPr>
          <p:nvPr/>
        </p:nvPicPr>
        <p:blipFill>
          <a:blip r:embed="rId3"/>
          <a:stretch>
            <a:fillRect/>
          </a:stretch>
        </p:blipFill>
        <p:spPr>
          <a:xfrm>
            <a:off x="2706623" y="4717276"/>
            <a:ext cx="8985788" cy="8444477"/>
          </a:xfrm>
          <a:prstGeom prst="rect">
            <a:avLst/>
          </a:prstGeom>
        </p:spPr>
      </p:pic>
      <p:pic>
        <p:nvPicPr>
          <p:cNvPr id="3" name="图片 2">
            <a:extLst>
              <a:ext uri="{FF2B5EF4-FFF2-40B4-BE49-F238E27FC236}">
                <a16:creationId xmlns:a16="http://schemas.microsoft.com/office/drawing/2014/main" id="{91BE4588-BCEA-4206-9650-E243F8FF5E9D}"/>
              </a:ext>
            </a:extLst>
          </p:cNvPr>
          <p:cNvPicPr>
            <a:picLocks noChangeAspect="1"/>
          </p:cNvPicPr>
          <p:nvPr/>
        </p:nvPicPr>
        <p:blipFill>
          <a:blip r:embed="rId4"/>
          <a:stretch>
            <a:fillRect/>
          </a:stretch>
        </p:blipFill>
        <p:spPr>
          <a:xfrm>
            <a:off x="14438376" y="1215910"/>
            <a:ext cx="7239000" cy="5923790"/>
          </a:xfrm>
          <a:prstGeom prst="rect">
            <a:avLst/>
          </a:prstGeom>
        </p:spPr>
      </p:pic>
      <p:pic>
        <p:nvPicPr>
          <p:cNvPr id="1026" name="Picture 2">
            <a:extLst>
              <a:ext uri="{FF2B5EF4-FFF2-40B4-BE49-F238E27FC236}">
                <a16:creationId xmlns:a16="http://schemas.microsoft.com/office/drawing/2014/main" id="{AF6C4FFF-7121-4078-9AAB-79BF52F10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38376" y="7718098"/>
            <a:ext cx="7239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6A3A694-61C6-453C-9CFC-EA2870B5B4B3}"/>
              </a:ext>
            </a:extLst>
          </p:cNvPr>
          <p:cNvSpPr txBox="1"/>
          <p:nvPr/>
        </p:nvSpPr>
        <p:spPr>
          <a:xfrm>
            <a:off x="16149958" y="12440705"/>
            <a:ext cx="4000646"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rPr>
              <a:t>通过手势判定</a:t>
            </a:r>
          </a:p>
        </p:txBody>
      </p:sp>
      <p:pic>
        <p:nvPicPr>
          <p:cNvPr id="10" name="Picture 5" descr="C:\Users\ZhaoShuai\Desktop\UE5_Logo.pngUE5_Logo">
            <a:extLst>
              <a:ext uri="{FF2B5EF4-FFF2-40B4-BE49-F238E27FC236}">
                <a16:creationId xmlns:a16="http://schemas.microsoft.com/office/drawing/2014/main" id="{5B90F491-44E7-41C3-82B3-D22AA8C6F716}"/>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392187416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5173" y="0"/>
            <a:ext cx="1074162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GAMES101 Lecture02</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2.4</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点积的图形应用</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B5490ABC-C18F-40FC-83C1-1CEF6284C924}"/>
              </a:ext>
            </a:extLst>
          </p:cNvPr>
          <p:cNvPicPr>
            <a:picLocks noChangeAspect="1"/>
          </p:cNvPicPr>
          <p:nvPr/>
        </p:nvPicPr>
        <p:blipFill>
          <a:blip r:embed="rId4"/>
          <a:stretch>
            <a:fillRect/>
          </a:stretch>
        </p:blipFill>
        <p:spPr>
          <a:xfrm>
            <a:off x="1755173" y="6910951"/>
            <a:ext cx="10388827" cy="5047203"/>
          </a:xfrm>
          <a:prstGeom prst="rect">
            <a:avLst/>
          </a:prstGeom>
        </p:spPr>
      </p:pic>
      <p:pic>
        <p:nvPicPr>
          <p:cNvPr id="5" name="图片 4">
            <a:extLst>
              <a:ext uri="{FF2B5EF4-FFF2-40B4-BE49-F238E27FC236}">
                <a16:creationId xmlns:a16="http://schemas.microsoft.com/office/drawing/2014/main" id="{9E3E96EF-0609-49EF-8C99-41AD3B77A4EE}"/>
              </a:ext>
            </a:extLst>
          </p:cNvPr>
          <p:cNvPicPr>
            <a:picLocks noChangeAspect="1"/>
          </p:cNvPicPr>
          <p:nvPr/>
        </p:nvPicPr>
        <p:blipFill>
          <a:blip r:embed="rId5"/>
          <a:stretch>
            <a:fillRect/>
          </a:stretch>
        </p:blipFill>
        <p:spPr>
          <a:xfrm>
            <a:off x="15370840" y="800114"/>
            <a:ext cx="5822448" cy="5006017"/>
          </a:xfrm>
          <a:prstGeom prst="rect">
            <a:avLst/>
          </a:prstGeom>
        </p:spPr>
      </p:pic>
      <p:pic>
        <p:nvPicPr>
          <p:cNvPr id="4" name="图片 3">
            <a:extLst>
              <a:ext uri="{FF2B5EF4-FFF2-40B4-BE49-F238E27FC236}">
                <a16:creationId xmlns:a16="http://schemas.microsoft.com/office/drawing/2014/main" id="{7FD813EB-0770-44FE-963C-EFA653071124}"/>
              </a:ext>
            </a:extLst>
          </p:cNvPr>
          <p:cNvPicPr>
            <a:picLocks noChangeAspect="1"/>
          </p:cNvPicPr>
          <p:nvPr/>
        </p:nvPicPr>
        <p:blipFill>
          <a:blip r:embed="rId6"/>
          <a:stretch>
            <a:fillRect/>
          </a:stretch>
        </p:blipFill>
        <p:spPr>
          <a:xfrm>
            <a:off x="15370841" y="6113778"/>
            <a:ext cx="5822447" cy="5628366"/>
          </a:xfrm>
          <a:prstGeom prst="rect">
            <a:avLst/>
          </a:prstGeom>
        </p:spPr>
      </p:pic>
    </p:spTree>
    <p:extLst>
      <p:ext uri="{BB962C8B-B14F-4D97-AF65-F5344CB8AC3E}">
        <p14:creationId xmlns:p14="http://schemas.microsoft.com/office/powerpoint/2010/main" val="19568924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5173" y="0"/>
            <a:ext cx="1043682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GAMES101 Lecture02</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2.4</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叉积的图形应用</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14" name="图片 13">
            <a:extLst>
              <a:ext uri="{FF2B5EF4-FFF2-40B4-BE49-F238E27FC236}">
                <a16:creationId xmlns:a16="http://schemas.microsoft.com/office/drawing/2014/main" id="{A7C2DF07-7FD6-4C70-AAB8-3EBCAB9EE6D4}"/>
              </a:ext>
            </a:extLst>
          </p:cNvPr>
          <p:cNvPicPr>
            <a:picLocks noChangeAspect="1"/>
          </p:cNvPicPr>
          <p:nvPr/>
        </p:nvPicPr>
        <p:blipFill>
          <a:blip r:embed="rId4"/>
          <a:stretch>
            <a:fillRect/>
          </a:stretch>
        </p:blipFill>
        <p:spPr>
          <a:xfrm>
            <a:off x="13161739" y="4699365"/>
            <a:ext cx="10388827" cy="4308410"/>
          </a:xfrm>
          <a:prstGeom prst="rect">
            <a:avLst/>
          </a:prstGeom>
        </p:spPr>
      </p:pic>
      <p:pic>
        <p:nvPicPr>
          <p:cNvPr id="16" name="图片 15">
            <a:extLst>
              <a:ext uri="{FF2B5EF4-FFF2-40B4-BE49-F238E27FC236}">
                <a16:creationId xmlns:a16="http://schemas.microsoft.com/office/drawing/2014/main" id="{1D80E4D2-A613-4D03-AD6F-8657DD6931C5}"/>
              </a:ext>
            </a:extLst>
          </p:cNvPr>
          <p:cNvPicPr>
            <a:picLocks noChangeAspect="1"/>
          </p:cNvPicPr>
          <p:nvPr/>
        </p:nvPicPr>
        <p:blipFill>
          <a:blip r:embed="rId5"/>
          <a:srcRect/>
          <a:stretch/>
        </p:blipFill>
        <p:spPr>
          <a:xfrm>
            <a:off x="2724912" y="6752074"/>
            <a:ext cx="6386984" cy="6514088"/>
          </a:xfrm>
          <a:prstGeom prst="rect">
            <a:avLst/>
          </a:prstGeom>
        </p:spPr>
      </p:pic>
    </p:spTree>
    <p:extLst>
      <p:ext uri="{BB962C8B-B14F-4D97-AF65-F5344CB8AC3E}">
        <p14:creationId xmlns:p14="http://schemas.microsoft.com/office/powerpoint/2010/main" val="1995332219"/>
      </p:ext>
    </p:extLst>
  </p:cSld>
  <p:clrMapOvr>
    <a:masterClrMapping/>
  </p:clrMapOvr>
  <p:transition spd="med"/>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8381</TotalTime>
  <Words>3715</Words>
  <Application>Microsoft Office PowerPoint</Application>
  <PresentationFormat>自定义</PresentationFormat>
  <Paragraphs>442</Paragraphs>
  <Slides>66</Slides>
  <Notes>66</Notes>
  <HiddenSlides>11</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66</vt:i4>
      </vt:variant>
    </vt:vector>
  </HeadingPairs>
  <TitlesOfParts>
    <vt:vector size="76" baseType="lpstr">
      <vt:lpstr>方正姚体</vt:lpstr>
      <vt:lpstr>宋体</vt:lpstr>
      <vt:lpstr>微软雅黑</vt:lpstr>
      <vt:lpstr>微软雅黑 Light</vt:lpstr>
      <vt:lpstr>Arial</vt:lpstr>
      <vt:lpstr>Calibri</vt:lpstr>
      <vt:lpstr>Helvetica</vt:lpstr>
      <vt:lpstr>White</vt:lpstr>
      <vt:lpstr>1_White</vt:lpstr>
      <vt:lpstr>2_White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p'c</cp:lastModifiedBy>
  <cp:revision>1070</cp:revision>
  <dcterms:created xsi:type="dcterms:W3CDTF">2017-07-18T17:55:00Z</dcterms:created>
  <dcterms:modified xsi:type="dcterms:W3CDTF">2022-02-09T06:23:51Z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